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71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95" r:id="rId36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mienne" pitchFamily="82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C34"/>
    <a:srgbClr val="3D3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25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00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52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6" Type="http://schemas.openxmlformats.org/officeDocument/2006/relationships/image" Target="../media/image33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ACFC-3310-43B3-A8FC-FFF170506638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3FEC-30FF-443E-9273-C56E84D9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7448-DD61-479C-8B02-0DA171FFEB5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C35E-D594-47C5-B888-DC8EFFE2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4475-A5B9-4742-B8E0-E754B5EB19DC}" type="datetime1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-12265" y="-12527"/>
            <a:ext cx="727062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Chapter 4: Inverse Kinematics</a:t>
            </a:r>
          </a:p>
        </p:txBody>
      </p:sp>
      <p:pic>
        <p:nvPicPr>
          <p:cNvPr id="1026" name="Picture 2" descr="C:\Users\Nidal\Downloads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95" y="6301740"/>
            <a:ext cx="502005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449139"/>
            <a:ext cx="8991600" cy="646331"/>
          </a:xfrm>
        </p:spPr>
        <p:txBody>
          <a:bodyPr>
            <a:normAutofit/>
          </a:bodyPr>
          <a:lstStyle>
            <a:lvl1pPr algn="l">
              <a:defRPr sz="3600" u="sng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562600"/>
          </a:xfrm>
        </p:spPr>
        <p:txBody>
          <a:bodyPr/>
          <a:lstStyle>
            <a:lvl1pPr algn="just">
              <a:tabLst>
                <a:tab pos="344488" algn="l"/>
              </a:tabLst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560" y="457200"/>
            <a:ext cx="973220" cy="57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rtl="1"/>
            <a:fld id="{FD4AFAD7-FC51-409E-B806-85D01C126EC6}" type="datetime1">
              <a:rPr lang="en-US" smtClean="0"/>
              <a:t>10/11/2012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F8557DD-BFF2-4343-BCF6-159C6C9081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Nidal\Desktop\Robotics\Download\temp\site-name-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4" y="6301740"/>
            <a:ext cx="166878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12265" y="6553200"/>
            <a:ext cx="698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Faculty</a:t>
            </a:r>
            <a:r>
              <a:rPr lang="en-US" sz="1600" b="1" baseline="0" dirty="0" smtClean="0"/>
              <a:t> of Engineering - </a:t>
            </a:r>
            <a:r>
              <a:rPr lang="en-US" sz="1600" b="1" baseline="0" dirty="0" smtClean="0">
                <a:solidFill>
                  <a:srgbClr val="002060"/>
                </a:solidFill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</a:rPr>
              <a:t>echanical</a:t>
            </a:r>
            <a:r>
              <a:rPr lang="en-US" sz="1600" b="1" baseline="0" dirty="0" smtClean="0">
                <a:solidFill>
                  <a:srgbClr val="002060"/>
                </a:solidFill>
              </a:rPr>
              <a:t> Engineering Department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3200"/>
            <a:ext cx="6973214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258363" y="-12526"/>
            <a:ext cx="190964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mienne" pitchFamily="82" charset="0"/>
              </a:rPr>
              <a:t>ROBOTICS</a:t>
            </a:r>
            <a:endParaRPr lang="en-US" sz="2400" b="1" baseline="0" dirty="0" smtClean="0">
              <a:solidFill>
                <a:schemeClr val="accent6">
                  <a:lumMod val="50000"/>
                </a:schemeClr>
              </a:solidFill>
              <a:latin typeface="Amienne" pitchFamily="8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49139"/>
            <a:ext cx="916800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7C3-D6D7-4CEB-97D0-CC4778BCC8D0}" type="datetime1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C0CB-41BF-4118-AFC5-EF26756E9592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0.wmf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oleObject" Target="../embeddings/oleObject46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47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1.wmf"/><Relationship Id="rId22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47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2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2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7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52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76.bin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22.png"/><Relationship Id="rId9" Type="http://schemas.openxmlformats.org/officeDocument/2006/relationships/image" Target="../media/image54.png"/><Relationship Id="rId14" Type="http://schemas.openxmlformats.org/officeDocument/2006/relationships/oleObject" Target="../embeddings/oleObject8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63.wmf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wmf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68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Solvability </a:t>
            </a:r>
          </a:p>
          <a:p>
            <a:r>
              <a:rPr lang="en-US" dirty="0" smtClean="0"/>
              <a:t>Manipulator subspace when n&lt;6</a:t>
            </a:r>
            <a:endParaRPr lang="en-US" dirty="0"/>
          </a:p>
          <a:p>
            <a:r>
              <a:rPr lang="en-US" dirty="0" smtClean="0"/>
              <a:t>Algebraic vs. Geometric</a:t>
            </a:r>
            <a:endParaRPr lang="en-US" dirty="0"/>
          </a:p>
          <a:p>
            <a:r>
              <a:rPr lang="en-US" dirty="0" smtClean="0"/>
              <a:t>Example: Kinematics of PUMA Robot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(E</a:t>
            </a:r>
            <a:r>
              <a:rPr lang="en-US" dirty="0">
                <a:sym typeface="Wingdings" pitchFamily="2" charset="2"/>
              </a:rPr>
              <a:t>xistence of solution)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sym typeface="Wingdings" pitchFamily="2" charset="2"/>
              </a:rPr>
              <a:t>Factors that affect the W.S. of a robot:</a:t>
            </a:r>
          </a:p>
          <a:p>
            <a:pPr lvl="1"/>
            <a:r>
              <a:rPr lang="en-US" dirty="0" smtClean="0">
                <a:latin typeface="+mj-lt"/>
                <a:sym typeface="Wingdings" pitchFamily="2" charset="2"/>
              </a:rPr>
              <a:t>Limitations on joint angles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Generally: 	</a:t>
            </a:r>
            <a:r>
              <a:rPr lang="en-US" u="sng" dirty="0" smtClean="0">
                <a:latin typeface="+mj-lt"/>
                <a:sym typeface="Wingdings" pitchFamily="2" charset="2"/>
              </a:rPr>
              <a:t>min </a:t>
            </a:r>
            <a:r>
              <a:rPr lang="en-US" u="sng" smtClean="0">
                <a:latin typeface="+mj-lt"/>
                <a:sym typeface="Wingdings" pitchFamily="2" charset="2"/>
              </a:rPr>
              <a:t>&lt; </a:t>
            </a:r>
            <a:r>
              <a:rPr lang="el-GR" u="sng" smtClean="0">
                <a:latin typeface="+mj-lt"/>
                <a:cs typeface="Arial"/>
                <a:sym typeface="Wingdings" pitchFamily="2" charset="2"/>
              </a:rPr>
              <a:t>θ</a:t>
            </a:r>
            <a:r>
              <a:rPr lang="en-US" u="sng" baseline="-25000" smtClean="0">
                <a:latin typeface="+mj-lt"/>
                <a:cs typeface="Arial"/>
                <a:sym typeface="Wingdings" pitchFamily="2" charset="2"/>
              </a:rPr>
              <a:t>i</a:t>
            </a:r>
            <a:r>
              <a:rPr lang="en-US" u="sng" smtClean="0">
                <a:latin typeface="+mj-lt"/>
                <a:cs typeface="Arial"/>
                <a:sym typeface="Wingdings" pitchFamily="2" charset="2"/>
              </a:rPr>
              <a:t> </a:t>
            </a:r>
            <a:r>
              <a:rPr lang="en-US" u="sng" dirty="0" smtClean="0">
                <a:latin typeface="+mj-lt"/>
                <a:cs typeface="Arial"/>
                <a:sym typeface="Wingdings" pitchFamily="2" charset="2"/>
              </a:rPr>
              <a:t>&lt; max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.     Most of the robots have limitations on their joint angles.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 </a:t>
            </a:r>
            <a:r>
              <a:rPr lang="en-US" u="sng" dirty="0" smtClean="0">
                <a:latin typeface="+mj-lt"/>
                <a:cs typeface="Arial"/>
                <a:sym typeface="Wingdings" pitchFamily="2" charset="2"/>
              </a:rPr>
              <a:t>The W.S. is reduced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; this may affect the attained positions or the 	number of orientations for the attained position. </a:t>
            </a:r>
          </a:p>
          <a:p>
            <a:pPr lvl="2"/>
            <a:r>
              <a:rPr lang="en-US" dirty="0" smtClean="0">
                <a:latin typeface="+mj-lt"/>
              </a:rPr>
              <a:t>Ex.: for the previous sketch 0 </a:t>
            </a:r>
            <a:r>
              <a:rPr lang="en-US" smtClean="0">
                <a:latin typeface="+mj-lt"/>
                <a:cs typeface="Arial"/>
              </a:rPr>
              <a:t>≤ </a:t>
            </a:r>
            <a:r>
              <a:rPr lang="en-US" smtClean="0">
                <a:latin typeface="+mj-lt"/>
                <a:sym typeface="Wingdings" pitchFamily="2" charset="2"/>
              </a:rPr>
              <a:t> </a:t>
            </a:r>
            <a:r>
              <a:rPr lang="el-GR" smtClean="0">
                <a:latin typeface="+mj-lt"/>
                <a:cs typeface="Arial"/>
                <a:sym typeface="Wingdings" pitchFamily="2" charset="2"/>
              </a:rPr>
              <a:t>θ</a:t>
            </a:r>
            <a:r>
              <a:rPr lang="en-US" baseline="-25000" smtClean="0">
                <a:latin typeface="+mj-lt"/>
                <a:cs typeface="Arial"/>
                <a:sym typeface="Wingdings" pitchFamily="2" charset="2"/>
              </a:rPr>
              <a:t>i</a:t>
            </a:r>
            <a:r>
              <a:rPr lang="en-US" smtClean="0">
                <a:latin typeface="+mj-lt"/>
                <a:cs typeface="Arial"/>
                <a:sym typeface="Wingdings" pitchFamily="2" charset="2"/>
              </a:rPr>
              <a:t> </a:t>
            </a:r>
            <a:r>
              <a:rPr lang="en-US" dirty="0" smtClean="0">
                <a:latin typeface="+mj-lt"/>
                <a:cs typeface="Arial"/>
              </a:rPr>
              <a:t>≤ 180 sketch the W.S. </a:t>
            </a:r>
          </a:p>
          <a:p>
            <a:pPr marL="914400" lvl="2" indent="0">
              <a:buNone/>
            </a:pP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 The same positions can be reached, however in only one orientation. </a:t>
            </a:r>
          </a:p>
          <a:p>
            <a:pPr marL="914400" lvl="2" indent="0">
              <a:buNone/>
            </a:pPr>
            <a:endParaRPr lang="en-US" dirty="0" smtClean="0">
              <a:latin typeface="+mj-lt"/>
              <a:cs typeface="Arial"/>
              <a:sym typeface="Wingdings" pitchFamily="2" charset="2"/>
            </a:endParaRPr>
          </a:p>
          <a:p>
            <a:pPr lvl="1"/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Limitations on the number of </a:t>
            </a:r>
            <a:r>
              <a:rPr lang="en-US" dirty="0" err="1" smtClean="0">
                <a:latin typeface="+mj-lt"/>
                <a:cs typeface="Arial"/>
                <a:sym typeface="Wingdings" pitchFamily="2" charset="2"/>
              </a:rPr>
              <a:t>DoF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A 3D-space goal is not attainable by a manipulator of </a:t>
            </a:r>
            <a:r>
              <a:rPr lang="en-US" dirty="0" err="1" smtClean="0">
                <a:latin typeface="+mj-lt"/>
                <a:cs typeface="Arial"/>
                <a:sym typeface="Wingdings" pitchFamily="2" charset="2"/>
              </a:rPr>
              <a:t>DoF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 &lt; 6.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For the manipulator of the previous example can not attain a position of nonzero z-value. </a:t>
            </a:r>
          </a:p>
          <a:p>
            <a:pPr marL="457200" lvl="1" indent="0"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  <a:sym typeface="Wingdings" pitchFamily="2" charset="2"/>
            </a:endParaRPr>
          </a:p>
          <a:p>
            <a:endParaRPr lang="en-US" dirty="0" smtClean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54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801772"/>
            <a:ext cx="4071938" cy="30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 (Multiple 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sym typeface="Wingdings" pitchFamily="2" charset="2"/>
              </a:rPr>
              <a:t>The manipulator can reach the goal with different configurations.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Ex. The </a:t>
            </a:r>
            <a:r>
              <a:rPr lang="en-US" dirty="0">
                <a:latin typeface="+mj-lt"/>
                <a:sym typeface="Wingdings" pitchFamily="2" charset="2"/>
              </a:rPr>
              <a:t>planar </a:t>
            </a:r>
            <a:r>
              <a:rPr lang="en-US" dirty="0" smtClean="0">
                <a:latin typeface="+mj-lt"/>
                <a:sym typeface="Wingdings" pitchFamily="2" charset="2"/>
              </a:rPr>
              <a:t>3DoF manipulator shown can reach any goal in the dextrous W.S. in more than one way.</a:t>
            </a:r>
          </a:p>
          <a:p>
            <a:r>
              <a:rPr lang="en-US" dirty="0" smtClean="0">
                <a:latin typeface="+mj-lt"/>
                <a:sym typeface="Wingdings" pitchFamily="2" charset="2"/>
              </a:rPr>
              <a:t> (Problem) the system should be able</a:t>
            </a:r>
          </a:p>
          <a:p>
            <a:pPr marL="0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	</a:t>
            </a:r>
            <a:r>
              <a:rPr lang="en-US" dirty="0" smtClean="0">
                <a:latin typeface="+mj-lt"/>
                <a:sym typeface="Wingdings" pitchFamily="2" charset="2"/>
              </a:rPr>
              <a:t>to calculate all and choose one. 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+mj-lt"/>
                <a:sym typeface="Wingdings" pitchFamily="2" charset="2"/>
              </a:rPr>
              <a:t>A good choice can be based on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minimizing  the amount that each joint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is required to move. Which is almost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the same as choosing the solution </a:t>
            </a: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sym typeface="Wingdings" pitchFamily="2" charset="2"/>
              </a:rPr>
              <a:t>“</a:t>
            </a:r>
            <a:r>
              <a:rPr lang="en-US" i="1" u="sng" dirty="0" smtClean="0">
                <a:latin typeface="+mj-lt"/>
                <a:sym typeface="Wingdings" pitchFamily="2" charset="2"/>
              </a:rPr>
              <a:t>closest</a:t>
            </a:r>
            <a:r>
              <a:rPr lang="en-US" i="1" dirty="0" smtClean="0">
                <a:latin typeface="+mj-lt"/>
                <a:sym typeface="Wingdings" pitchFamily="2" charset="2"/>
              </a:rPr>
              <a:t>”</a:t>
            </a:r>
            <a:r>
              <a:rPr lang="en-US" dirty="0" smtClean="0">
                <a:latin typeface="+mj-lt"/>
                <a:sym typeface="Wingdings" pitchFamily="2" charset="2"/>
              </a:rPr>
              <a:t> to the current configuration.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        Must be investigated. (energy, path,…)</a:t>
            </a:r>
          </a:p>
          <a:p>
            <a:pPr marL="457200" lvl="1" indent="0"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  <a:sym typeface="Wingdings" pitchFamily="2" charset="2"/>
            </a:endParaRPr>
          </a:p>
          <a:p>
            <a:endParaRPr lang="en-US" dirty="0" smtClean="0">
              <a:latin typeface="+mj-lt"/>
              <a:sym typeface="Wingdings" pitchFamily="2" charset="2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996950" y="5947866"/>
            <a:ext cx="568325" cy="226467"/>
          </a:xfrm>
          <a:prstGeom prst="bentConnector3">
            <a:avLst>
              <a:gd name="adj1" fmla="val 838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8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3235471"/>
            <a:ext cx="4557713" cy="28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 (Multiple 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sym typeface="Wingdings" pitchFamily="2" charset="2"/>
              </a:rPr>
              <a:t>The manipulator can reach the goal with different configurations.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Ex. The </a:t>
            </a:r>
            <a:r>
              <a:rPr lang="en-US" dirty="0">
                <a:latin typeface="+mj-lt"/>
                <a:sym typeface="Wingdings" pitchFamily="2" charset="2"/>
              </a:rPr>
              <a:t>planar </a:t>
            </a:r>
            <a:r>
              <a:rPr lang="en-US" dirty="0" smtClean="0">
                <a:latin typeface="+mj-lt"/>
                <a:sym typeface="Wingdings" pitchFamily="2" charset="2"/>
              </a:rPr>
              <a:t>3DoF manipulator shown can reach any goal in the dextrous W.S. in more than one way.</a:t>
            </a:r>
          </a:p>
          <a:p>
            <a:r>
              <a:rPr lang="en-US" dirty="0">
                <a:sym typeface="Wingdings" pitchFamily="2" charset="2"/>
              </a:rPr>
              <a:t> (Problem) the system should be able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to calculate all and choose one. </a:t>
            </a:r>
          </a:p>
          <a:p>
            <a:pPr marL="914400" lvl="1" indent="-457200">
              <a:buFont typeface="+mj-lt"/>
              <a:buAutoNum type="arabicParenR" startAt="2"/>
            </a:pPr>
            <a:r>
              <a:rPr lang="en-US" dirty="0" smtClean="0">
                <a:latin typeface="+mj-lt"/>
                <a:sym typeface="Wingdings" pitchFamily="2" charset="2"/>
              </a:rPr>
              <a:t>In the case of the existence of an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obstacle  the configuration free of 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obstacles is chosen. </a:t>
            </a:r>
          </a:p>
          <a:p>
            <a:pPr marL="457200" lvl="1" indent="0"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  <a:sym typeface="Wingdings" pitchFamily="2" charset="2"/>
            </a:endParaRPr>
          </a:p>
          <a:p>
            <a:endParaRPr lang="en-US" dirty="0" smtClean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75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5870" r="5134" b="19057"/>
          <a:stretch/>
        </p:blipFill>
        <p:spPr bwMode="auto">
          <a:xfrm>
            <a:off x="1689100" y="4724400"/>
            <a:ext cx="53848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 (Multiple 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sym typeface="Wingdings" pitchFamily="2" charset="2"/>
              </a:rPr>
              <a:t>Factors that affect the number of solutions:</a:t>
            </a:r>
          </a:p>
          <a:p>
            <a:pPr marL="914400" lvl="1" indent="-457200">
              <a:buAutoNum type="alphaLcParenR"/>
            </a:pPr>
            <a:r>
              <a:rPr lang="en-US" dirty="0" smtClean="0">
                <a:latin typeface="+mj-lt"/>
                <a:sym typeface="Wingdings" pitchFamily="2" charset="2"/>
              </a:rPr>
              <a:t>The number of joints (</a:t>
            </a:r>
            <a:r>
              <a:rPr lang="en-US" dirty="0" err="1" smtClean="0">
                <a:latin typeface="+mj-lt"/>
                <a:sym typeface="Wingdings" pitchFamily="2" charset="2"/>
              </a:rPr>
              <a:t>DoF</a:t>
            </a:r>
            <a:r>
              <a:rPr lang="en-US" dirty="0" smtClean="0">
                <a:latin typeface="+mj-lt"/>
                <a:sym typeface="Wingdings" pitchFamily="2" charset="2"/>
              </a:rPr>
              <a:t>).</a:t>
            </a:r>
          </a:p>
          <a:p>
            <a:pPr marL="914400" lvl="1" indent="-457200">
              <a:buFont typeface="Arial" pitchFamily="34" charset="0"/>
              <a:buAutoNum type="alphaLcParenR"/>
            </a:pPr>
            <a:r>
              <a:rPr lang="en-US" dirty="0">
                <a:cs typeface="Arial"/>
                <a:sym typeface="Wingdings" pitchFamily="2" charset="2"/>
              </a:rPr>
              <a:t>the range of motion of the joint. </a:t>
            </a:r>
          </a:p>
          <a:p>
            <a:pPr marL="914400" lvl="1" indent="-457200">
              <a:buAutoNum type="alphaLcParenR"/>
            </a:pPr>
            <a:r>
              <a:rPr lang="en-US" dirty="0" smtClean="0">
                <a:latin typeface="+mj-lt"/>
                <a:sym typeface="Wingdings" pitchFamily="2" charset="2"/>
              </a:rPr>
              <a:t>DH parameters (</a:t>
            </a:r>
            <a:r>
              <a:rPr lang="en-US" dirty="0" err="1" smtClean="0">
                <a:latin typeface="+mj-lt"/>
                <a:sym typeface="Wingdings" pitchFamily="2" charset="2"/>
              </a:rPr>
              <a:t>a</a:t>
            </a:r>
            <a:r>
              <a:rPr lang="en-US" baseline="-25000" dirty="0" err="1" smtClean="0">
                <a:latin typeface="+mj-lt"/>
                <a:sym typeface="Wingdings" pitchFamily="2" charset="2"/>
              </a:rPr>
              <a:t>i</a:t>
            </a:r>
            <a:r>
              <a:rPr lang="en-US" dirty="0" smtClean="0">
                <a:latin typeface="+mj-lt"/>
                <a:sym typeface="Wingdings" pitchFamily="2" charset="2"/>
              </a:rPr>
              <a:t>, </a:t>
            </a:r>
            <a:r>
              <a:rPr lang="el-GR" dirty="0" smtClean="0">
                <a:latin typeface="+mj-lt"/>
                <a:sym typeface="Wingdings" pitchFamily="2" charset="2"/>
              </a:rPr>
              <a:t>α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mtClean="0">
                <a:latin typeface="+mj-lt"/>
                <a:sym typeface="Wingdings" pitchFamily="2" charset="2"/>
              </a:rPr>
              <a:t>, </a:t>
            </a:r>
            <a:r>
              <a:rPr lang="el-GR" smtClean="0">
                <a:latin typeface="+mj-lt"/>
                <a:cs typeface="Arial"/>
                <a:sym typeface="Wingdings" pitchFamily="2" charset="2"/>
              </a:rPr>
              <a:t>θ</a:t>
            </a:r>
            <a:r>
              <a:rPr lang="en-US" sz="2000" baseline="-25000" smtClean="0">
                <a:sym typeface="Wingdings" pitchFamily="2" charset="2"/>
              </a:rPr>
              <a:t>i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, d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):</a:t>
            </a:r>
          </a:p>
          <a:p>
            <a:pPr marL="457200" lvl="1" indent="0">
              <a:buNone/>
            </a:pPr>
            <a:r>
              <a:rPr lang="en-US" dirty="0" smtClean="0">
                <a:cs typeface="Arial"/>
                <a:sym typeface="Wingdings" pitchFamily="2" charset="2"/>
              </a:rPr>
              <a:t>	(</a:t>
            </a:r>
            <a:r>
              <a:rPr lang="en-US" dirty="0">
                <a:cs typeface="Arial"/>
                <a:sym typeface="Wingdings" pitchFamily="2" charset="2"/>
              </a:rPr>
              <a:t>the number of nonzero DH parameters ↑  the number of </a:t>
            </a:r>
            <a:r>
              <a:rPr lang="en-US" dirty="0" smtClean="0">
                <a:cs typeface="Arial"/>
                <a:sym typeface="Wingdings" pitchFamily="2" charset="2"/>
              </a:rPr>
              <a:t>	solutions </a:t>
            </a:r>
            <a:r>
              <a:rPr lang="en-US" dirty="0">
                <a:cs typeface="Arial"/>
                <a:sym typeface="Wingdings" pitchFamily="2" charset="2"/>
              </a:rPr>
              <a:t>↑). </a:t>
            </a:r>
            <a:endParaRPr lang="en-US" dirty="0" smtClean="0">
              <a:cs typeface="Arial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Example: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  <a:cs typeface="Arial"/>
                <a:sym typeface="Wingdings" pitchFamily="2" charset="2"/>
              </a:rPr>
              <a:t>	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For a general 6 rotational joints robot there is a direct relation 	between # of nonzero </a:t>
            </a:r>
            <a:r>
              <a:rPr lang="en-US" i="1" dirty="0" err="1" smtClean="0">
                <a:latin typeface="+mj-lt"/>
                <a:cs typeface="Arial"/>
                <a:sym typeface="Wingdings" pitchFamily="2" charset="2"/>
              </a:rPr>
              <a:t>a</a:t>
            </a:r>
            <a:r>
              <a:rPr lang="en-US" i="1" baseline="-25000" dirty="0" err="1" smtClean="0">
                <a:latin typeface="+mj-lt"/>
                <a:cs typeface="Arial"/>
                <a:sym typeface="Wingdings" pitchFamily="2" charset="2"/>
              </a:rPr>
              <a:t>i</a:t>
            </a:r>
            <a:r>
              <a:rPr lang="en-US" dirty="0" smtClean="0">
                <a:latin typeface="+mj-lt"/>
                <a:cs typeface="Arial"/>
                <a:sym typeface="Wingdings" pitchFamily="2" charset="2"/>
              </a:rPr>
              <a:t> and the # of solutions</a:t>
            </a:r>
          </a:p>
        </p:txBody>
      </p:sp>
    </p:spTree>
    <p:extLst>
      <p:ext uri="{BB962C8B-B14F-4D97-AF65-F5344CB8AC3E}">
        <p14:creationId xmlns:p14="http://schemas.microsoft.com/office/powerpoint/2010/main" val="674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308995" cy="486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 (Multiple 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tabLst>
                <a:tab pos="344488" algn="l"/>
              </a:tabLst>
            </a:pPr>
            <a:r>
              <a:rPr lang="en-US" sz="2800" dirty="0">
                <a:cs typeface="Arial"/>
                <a:sym typeface="Wingdings" pitchFamily="2" charset="2"/>
              </a:rPr>
              <a:t>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 a completely general rotary-jointed manipulator with six degrees of freedom, there are up to sixteen solutions possible</a:t>
            </a:r>
            <a:r>
              <a:rPr lang="en-US" sz="2800" dirty="0"/>
              <a:t>” </a:t>
            </a:r>
            <a:endParaRPr lang="en-US" sz="2800" dirty="0" smtClean="0">
              <a:latin typeface="+mj-lt"/>
              <a:sym typeface="Wingdings" pitchFamily="2" charset="2"/>
            </a:endParaRPr>
          </a:p>
          <a:p>
            <a:r>
              <a:rPr lang="en-US" dirty="0" smtClean="0">
                <a:latin typeface="+mj-lt"/>
                <a:sym typeface="Wingdings" pitchFamily="2" charset="2"/>
              </a:rPr>
              <a:t>Example:</a:t>
            </a:r>
          </a:p>
          <a:p>
            <a:pPr marL="0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	</a:t>
            </a:r>
            <a:r>
              <a:rPr lang="en-US" dirty="0" smtClean="0">
                <a:latin typeface="+mj-lt"/>
                <a:sym typeface="Wingdings" pitchFamily="2" charset="2"/>
              </a:rPr>
              <a:t>the Puma robot has 8 </a:t>
            </a:r>
          </a:p>
          <a:p>
            <a:pPr marL="0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	</a:t>
            </a:r>
            <a:r>
              <a:rPr lang="en-US" dirty="0" smtClean="0">
                <a:latin typeface="+mj-lt"/>
                <a:sym typeface="Wingdings" pitchFamily="2" charset="2"/>
              </a:rPr>
              <a:t>different solutions for </a:t>
            </a:r>
          </a:p>
          <a:p>
            <a:pPr marL="0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	</a:t>
            </a:r>
            <a:r>
              <a:rPr lang="en-US" dirty="0" smtClean="0">
                <a:latin typeface="+mj-lt"/>
                <a:sym typeface="Wingdings" pitchFamily="2" charset="2"/>
              </a:rPr>
              <a:t>general goals </a:t>
            </a:r>
          </a:p>
          <a:p>
            <a:endParaRPr lang="en-US" dirty="0" smtClean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52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 (Method of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Recall: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3999"/>
            <a:ext cx="1790700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Nonlinear equations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1524000"/>
            <a:ext cx="3276600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ym typeface="Wingdings" pitchFamily="2" charset="2"/>
              </a:rPr>
              <a:t>no direct </a:t>
            </a:r>
            <a:r>
              <a:rPr lang="en-US" sz="2800" dirty="0" smtClean="0">
                <a:sym typeface="Wingdings" pitchFamily="2" charset="2"/>
              </a:rPr>
              <a:t>method / algorithm for solving</a:t>
            </a:r>
            <a:endParaRPr lang="en-US" sz="2800" dirty="0" smtClean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552700" y="2001053"/>
            <a:ext cx="1485900" cy="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971800"/>
            <a:ext cx="2590800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ym typeface="Wingdings" pitchFamily="2" charset="2"/>
              </a:rPr>
              <a:t>A manipulator is </a:t>
            </a:r>
            <a:r>
              <a:rPr lang="en-US" sz="2800" b="1" u="sng" dirty="0" smtClean="0">
                <a:sym typeface="Wingdings" pitchFamily="2" charset="2"/>
              </a:rPr>
              <a:t>solvable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57600" y="2756355"/>
            <a:ext cx="5486400" cy="138499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for </a:t>
            </a:r>
            <a:r>
              <a:rPr lang="en-US" sz="2800" dirty="0">
                <a:sym typeface="Wingdings" pitchFamily="2" charset="2"/>
              </a:rPr>
              <a:t>a given position </a:t>
            </a:r>
            <a:r>
              <a:rPr lang="en-US" sz="2800" dirty="0" smtClean="0">
                <a:sym typeface="Wingdings" pitchFamily="2" charset="2"/>
              </a:rPr>
              <a:t>and orientation </a:t>
            </a:r>
            <a:r>
              <a:rPr lang="en-US" sz="2800" dirty="0">
                <a:sym typeface="Wingdings" pitchFamily="2" charset="2"/>
              </a:rPr>
              <a:t>the algorithm </a:t>
            </a:r>
            <a:r>
              <a:rPr lang="en-US" sz="2800" dirty="0" smtClean="0">
                <a:sym typeface="Wingdings" pitchFamily="2" charset="2"/>
              </a:rPr>
              <a:t>can find </a:t>
            </a:r>
            <a:r>
              <a:rPr lang="en-US" sz="2800" dirty="0">
                <a:sym typeface="Wingdings" pitchFamily="2" charset="2"/>
              </a:rPr>
              <a:t>all the sets of joint </a:t>
            </a:r>
            <a:r>
              <a:rPr lang="en-US" sz="2800" dirty="0" smtClean="0">
                <a:sym typeface="Wingdings" pitchFamily="2" charset="2"/>
              </a:rPr>
              <a:t>variables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2819400" y="3448853"/>
            <a:ext cx="838200" cy="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9200" y="4419600"/>
            <a:ext cx="54864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Numerical methods are dismissed as they converge to local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5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(Method of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solutions:</a:t>
            </a:r>
          </a:p>
          <a:p>
            <a:pPr lvl="1"/>
            <a:r>
              <a:rPr lang="en-US" dirty="0" smtClean="0"/>
              <a:t>Closed form solutions</a:t>
            </a:r>
          </a:p>
          <a:p>
            <a:pPr lvl="1"/>
            <a:r>
              <a:rPr lang="en-US" dirty="0" smtClean="0"/>
              <a:t>Numerical solutions: 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(Method of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solutions:</a:t>
            </a:r>
          </a:p>
          <a:p>
            <a:pPr lvl="1"/>
            <a:r>
              <a:rPr lang="en-US" dirty="0" smtClean="0"/>
              <a:t>Closed form solutions</a:t>
            </a:r>
          </a:p>
          <a:p>
            <a:pPr lvl="1"/>
            <a:r>
              <a:rPr lang="en-US" dirty="0" smtClean="0"/>
              <a:t>Numerical solutions: </a:t>
            </a:r>
          </a:p>
          <a:p>
            <a:pPr lvl="2"/>
            <a:r>
              <a:rPr lang="en-US" dirty="0" smtClean="0"/>
              <a:t>Iterative </a:t>
            </a:r>
            <a:r>
              <a:rPr lang="en-US" dirty="0" smtClean="0">
                <a:sym typeface="Wingdings" pitchFamily="2" charset="2"/>
              </a:rPr>
              <a:t> much slower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Need initial guess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Converge to local solutions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(Method of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solutions:</a:t>
            </a:r>
          </a:p>
          <a:p>
            <a:pPr lvl="1"/>
            <a:r>
              <a:rPr lang="en-US" dirty="0" smtClean="0"/>
              <a:t>Closed form solutions</a:t>
            </a:r>
          </a:p>
          <a:p>
            <a:pPr lvl="1"/>
            <a:r>
              <a:rPr lang="en-US" dirty="0" smtClean="0"/>
              <a:t>Numerical solutions: </a:t>
            </a:r>
          </a:p>
          <a:p>
            <a:pPr lvl="2"/>
            <a:r>
              <a:rPr lang="en-US" dirty="0" smtClean="0"/>
              <a:t>Iterative </a:t>
            </a:r>
            <a:r>
              <a:rPr lang="en-US" dirty="0" smtClean="0">
                <a:sym typeface="Wingdings" pitchFamily="2" charset="2"/>
              </a:rPr>
              <a:t> much slower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Need initial guess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Converge to local solutions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038600" y="2133600"/>
            <a:ext cx="685800" cy="1295400"/>
          </a:xfrm>
          <a:prstGeom prst="righ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2304246"/>
            <a:ext cx="1790700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Out of our scope </a:t>
            </a:r>
          </a:p>
        </p:txBody>
      </p:sp>
    </p:spTree>
    <p:extLst>
      <p:ext uri="{BB962C8B-B14F-4D97-AF65-F5344CB8AC3E}">
        <p14:creationId xmlns:p14="http://schemas.microsoft.com/office/powerpoint/2010/main" val="14336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(Method of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solutions:</a:t>
            </a:r>
          </a:p>
          <a:p>
            <a:pPr lvl="1"/>
            <a:r>
              <a:rPr lang="en-US" dirty="0" smtClean="0"/>
              <a:t>Closed form solutions: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	Solution method based on analytic expressions or on the 	solution of four degrees polynomial or less (no need for iterative 	methods to reach a solution). </a:t>
            </a:r>
          </a:p>
          <a:p>
            <a:pPr lvl="1"/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all systems with revolute and prismatic joints having a total of a six </a:t>
            </a:r>
            <a:r>
              <a:rPr lang="en-US" dirty="0" err="1" smtClean="0">
                <a:sym typeface="Wingdings" pitchFamily="2" charset="2"/>
              </a:rPr>
              <a:t>DoF</a:t>
            </a:r>
            <a:r>
              <a:rPr lang="en-US" dirty="0" smtClean="0">
                <a:sym typeface="Wingdings" pitchFamily="2" charset="2"/>
              </a:rPr>
              <a:t> in a single series chain are now solvable (numerically).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Analytical solution is for special cases only: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Several intersecting joint axes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Many </a:t>
            </a:r>
            <a:r>
              <a:rPr lang="en-US" i="1" dirty="0" smtClean="0">
                <a:sym typeface="Symbol"/>
              </a:rPr>
              <a:t></a:t>
            </a:r>
            <a:r>
              <a:rPr lang="en-US" i="1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Wingdings" pitchFamily="2" charset="2"/>
              </a:rPr>
              <a:t>equal to zero or </a:t>
            </a:r>
            <a:r>
              <a:rPr lang="en-US" dirty="0" smtClean="0">
                <a:sym typeface="Symbol"/>
              </a:rPr>
              <a:t>90</a:t>
            </a:r>
          </a:p>
          <a:p>
            <a:pPr lvl="1"/>
            <a:r>
              <a:rPr lang="en-US" dirty="0" smtClean="0">
                <a:sym typeface="Symbol"/>
              </a:rPr>
              <a:t>Closed form solution for the robot is a very important designer objective!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ym typeface="Wingdings" pitchFamily="2" charset="2"/>
              </a:rPr>
              <a:t>Direct kinematics: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Given the joint angles  calculate the position and 	orientation of the tool {T} relative to the station {S}</a:t>
            </a:r>
          </a:p>
          <a:p>
            <a:r>
              <a:rPr lang="en-US" u="sng" dirty="0" smtClean="0">
                <a:sym typeface="Wingdings" pitchFamily="2" charset="2"/>
              </a:rPr>
              <a:t>Inverse kinematics</a:t>
            </a:r>
            <a:r>
              <a:rPr lang="en-US" u="sng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Given the desired position and orientation of the tool {T} 	relative to the station {S}, how to calculate the set of joint 	angles that give the desired result?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Find {W} from {T};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    Find {B} from {S}; 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Solve         for joint angles  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99313"/>
              </p:ext>
            </p:extLst>
          </p:nvPr>
        </p:nvGraphicFramePr>
        <p:xfrm>
          <a:off x="3124200" y="4343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4" imgW="393480" imgH="419040" progId="Equation.DSMT4">
                  <p:embed/>
                </p:oleObj>
              </mc:Choice>
              <mc:Fallback>
                <p:oleObj name="Equation" r:id="rId4" imgW="393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4343400"/>
                        <a:ext cx="393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48749"/>
              </p:ext>
            </p:extLst>
          </p:nvPr>
        </p:nvGraphicFramePr>
        <p:xfrm>
          <a:off x="3067050" y="4762500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6" imgW="355320" imgH="419040" progId="Equation.DSMT4">
                  <p:embed/>
                </p:oleObj>
              </mc:Choice>
              <mc:Fallback>
                <p:oleObj name="Equation" r:id="rId6" imgW="355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7050" y="4762500"/>
                        <a:ext cx="355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36268"/>
              </p:ext>
            </p:extLst>
          </p:nvPr>
        </p:nvGraphicFramePr>
        <p:xfrm>
          <a:off x="1606550" y="56769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8" imgW="380880" imgH="419040" progId="Equation.DSMT4">
                  <p:embed/>
                </p:oleObj>
              </mc:Choice>
              <mc:Fallback>
                <p:oleObj name="Equation" r:id="rId8" imgW="3808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5676900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(Method of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solutions:</a:t>
            </a:r>
          </a:p>
          <a:p>
            <a:pPr lvl="1"/>
            <a:r>
              <a:rPr lang="en-US" dirty="0" smtClean="0"/>
              <a:t>Closed form solutions: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A condition for closed form solution  of a six rev. joints robot is 	that three consecutive joint axes intersect at a point (most of 	the new robots). </a:t>
            </a:r>
            <a:r>
              <a:rPr lang="en-US" b="1" u="sng" dirty="0" smtClean="0">
                <a:solidFill>
                  <a:srgbClr val="FF0000"/>
                </a:solidFill>
              </a:rPr>
              <a:t>Pieper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presented an approach for solving the 	inverse kinematic of a robot of such condition. See the book for 	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manipulator that has # </a:t>
            </a:r>
            <a:r>
              <a:rPr lang="en-US" dirty="0" err="1" smtClean="0"/>
              <a:t>DoF</a:t>
            </a:r>
            <a:r>
              <a:rPr lang="en-US" dirty="0" smtClean="0"/>
              <a:t>&lt;6 has a workspace lower than the workspace of a 6-DoF robot of the same topology, i.e. its workspace is a portion or a subspace of higher </a:t>
            </a:r>
            <a:r>
              <a:rPr lang="en-US" dirty="0" err="1" smtClean="0"/>
              <a:t>DoF</a:t>
            </a:r>
            <a:r>
              <a:rPr lang="en-US" dirty="0" smtClean="0"/>
              <a:t> robot. </a:t>
            </a:r>
          </a:p>
          <a:p>
            <a:r>
              <a:rPr lang="en-US" dirty="0" smtClean="0"/>
              <a:t>A 6-DoF workspace is a subset of space. </a:t>
            </a:r>
          </a:p>
          <a:p>
            <a:r>
              <a:rPr lang="en-US" dirty="0" smtClean="0"/>
              <a:t>A lower </a:t>
            </a:r>
            <a:r>
              <a:rPr lang="en-US" dirty="0" err="1" smtClean="0"/>
              <a:t>DoF</a:t>
            </a:r>
            <a:r>
              <a:rPr lang="en-US" dirty="0" smtClean="0"/>
              <a:t> robot workspace is a subset of its subspace. Which is also a subset of a 6-DoF robot subspace of the same topology.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subspace of the two links robot is the plane (</a:t>
            </a:r>
            <a:r>
              <a:rPr lang="en-US" dirty="0" err="1" smtClean="0"/>
              <a:t>x,y</a:t>
            </a:r>
            <a:r>
              <a:rPr lang="en-US" dirty="0" smtClean="0"/>
              <a:t>), its	W.S. is a subset of the plane: circle of radius L</a:t>
            </a:r>
            <a:r>
              <a:rPr lang="en-US" baseline="-25000" dirty="0" smtClean="0"/>
              <a:t>1</a:t>
            </a:r>
            <a:r>
              <a:rPr lang="en-US" dirty="0" smtClean="0"/>
              <a:t>+L</a:t>
            </a:r>
            <a:r>
              <a:rPr lang="en-US" baseline="-25000" dirty="0" smtClean="0"/>
              <a:t>2</a:t>
            </a:r>
            <a:r>
              <a:rPr lang="en-US" dirty="0" smtClean="0"/>
              <a:t> 	(reachable)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4671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/>
          <p:cNvGrpSpPr>
            <a:grpSpLocks noChangeAspect="1"/>
          </p:cNvGrpSpPr>
          <p:nvPr/>
        </p:nvGrpSpPr>
        <p:grpSpPr bwMode="auto">
          <a:xfrm>
            <a:off x="4666563" y="2582901"/>
            <a:ext cx="5010837" cy="4732299"/>
            <a:chOff x="5269" y="2146"/>
            <a:chExt cx="4408" cy="4162"/>
          </a:xfrm>
        </p:grpSpPr>
        <p:sp>
          <p:nvSpPr>
            <p:cNvPr id="10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57" name="Picture 37" descr="Dibuj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(x,y)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8" name="Equation" r:id="rId5" imgW="139579" imgH="215713" progId="Equation.DSMT4">
                    <p:embed/>
                  </p:oleObj>
                </mc:Choice>
                <mc:Fallback>
                  <p:oleObj name="Equation" r:id="rId5" imgW="139579" imgH="215713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9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specify the subspace of a robot is from the expression of its wrist/tool frame (position and orientation relative to the base frame) as a function of the variables of the robot.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>
                <a:solidFill>
                  <a:srgbClr val="FF0000"/>
                </a:solidFill>
              </a:rPr>
              <a:t>i.e.       as a function of any independent parameters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u="sng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Find the subspace of the following robot,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81340"/>
              </p:ext>
            </p:extLst>
          </p:nvPr>
        </p:nvGraphicFramePr>
        <p:xfrm>
          <a:off x="914400" y="28194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9" imgW="380880" imgH="419040" progId="Equation.DSMT4">
                  <p:embed/>
                </p:oleObj>
              </mc:Choice>
              <mc:Fallback>
                <p:oleObj name="Equation" r:id="rId9" imgW="380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2819400"/>
                        <a:ext cx="38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 noChangeAspect="1"/>
          </p:cNvGrpSpPr>
          <p:nvPr/>
        </p:nvGrpSpPr>
        <p:grpSpPr bwMode="auto">
          <a:xfrm>
            <a:off x="4666563" y="1752600"/>
            <a:ext cx="5010837" cy="4732299"/>
            <a:chOff x="5269" y="2146"/>
            <a:chExt cx="4408" cy="4162"/>
          </a:xfrm>
        </p:grpSpPr>
        <p:sp>
          <p:nvSpPr>
            <p:cNvPr id="1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37" descr="Dibuj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(x,y)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3" name="Equation" r:id="rId5" imgW="139579" imgH="215713" progId="Equation.DSMT4">
                    <p:embed/>
                  </p:oleObj>
                </mc:Choice>
                <mc:Fallback>
                  <p:oleObj name="Equation" r:id="rId5" imgW="139579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4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Solution: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can be done in two ways:</a:t>
            </a:r>
          </a:p>
          <a:p>
            <a:pPr marL="514350" indent="-514350">
              <a:buAutoNum type="arabicParenR"/>
            </a:pPr>
            <a:r>
              <a:rPr lang="en-US" dirty="0" smtClean="0"/>
              <a:t>Find </a:t>
            </a:r>
          </a:p>
          <a:p>
            <a:pPr marL="0" indent="0">
              <a:buNone/>
            </a:pPr>
            <a:r>
              <a:rPr lang="en-US" dirty="0" smtClean="0"/>
              <a:t>	  Then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5535"/>
              </p:ext>
            </p:extLst>
          </p:nvPr>
        </p:nvGraphicFramePr>
        <p:xfrm>
          <a:off x="1371600" y="2032000"/>
          <a:ext cx="256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Equation" r:id="rId9" imgW="2565360" imgH="419040" progId="Equation.DSMT4">
                  <p:embed/>
                </p:oleObj>
              </mc:Choice>
              <mc:Fallback>
                <p:oleObj name="Equation" r:id="rId9" imgW="25653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32000"/>
                        <a:ext cx="2565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12487"/>
              </p:ext>
            </p:extLst>
          </p:nvPr>
        </p:nvGraphicFramePr>
        <p:xfrm>
          <a:off x="1447800" y="2527300"/>
          <a:ext cx="513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Equation" r:id="rId11" imgW="5130720" imgH="419040" progId="Equation.DSMT4">
                  <p:embed/>
                </p:oleObj>
              </mc:Choice>
              <mc:Fallback>
                <p:oleObj name="Equation" r:id="rId11" imgW="5130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27300"/>
                        <a:ext cx="513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77863"/>
              </p:ext>
            </p:extLst>
          </p:nvPr>
        </p:nvGraphicFramePr>
        <p:xfrm>
          <a:off x="990600" y="3175000"/>
          <a:ext cx="407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Equation" r:id="rId13" imgW="4076640" imgH="1777680" progId="Equation.DSMT4">
                  <p:embed/>
                </p:oleObj>
              </mc:Choice>
              <mc:Fallback>
                <p:oleObj name="Equation" r:id="rId13" imgW="40766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75000"/>
                        <a:ext cx="407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7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1"/>
          <p:cNvGrpSpPr>
            <a:grpSpLocks noChangeAspect="1"/>
          </p:cNvGrpSpPr>
          <p:nvPr/>
        </p:nvGrpSpPr>
        <p:grpSpPr bwMode="auto">
          <a:xfrm>
            <a:off x="4666563" y="1516101"/>
            <a:ext cx="5010837" cy="4732299"/>
            <a:chOff x="5269" y="2146"/>
            <a:chExt cx="4408" cy="4162"/>
          </a:xfrm>
        </p:grpSpPr>
        <p:sp>
          <p:nvSpPr>
            <p:cNvPr id="2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37" descr="Dibuj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x,y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" name="Equation" r:id="rId5" imgW="139579" imgH="215713" progId="Equation.DSMT4">
                    <p:embed/>
                  </p:oleObj>
                </mc:Choice>
                <mc:Fallback>
                  <p:oleObj name="Equation" r:id="rId5" imgW="139579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Solution: </a:t>
            </a:r>
            <a:endParaRPr lang="en-US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Or, use (</a:t>
            </a:r>
            <a:r>
              <a:rPr lang="en-US" dirty="0" err="1" smtClean="0"/>
              <a:t>x,y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) to calculate      , as follows,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50226"/>
              </p:ext>
            </p:extLst>
          </p:nvPr>
        </p:nvGraphicFramePr>
        <p:xfrm>
          <a:off x="4330700" y="15621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9" imgW="380880" imgH="419040" progId="Equation.DSMT4">
                  <p:embed/>
                </p:oleObj>
              </mc:Choice>
              <mc:Fallback>
                <p:oleObj name="Equation" r:id="rId9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562100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700412"/>
              </p:ext>
            </p:extLst>
          </p:nvPr>
        </p:nvGraphicFramePr>
        <p:xfrm>
          <a:off x="609600" y="1981200"/>
          <a:ext cx="4368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11" imgW="4368600" imgH="1854000" progId="Equation.DSMT4">
                  <p:embed/>
                </p:oleObj>
              </mc:Choice>
              <mc:Fallback>
                <p:oleObj name="Equation" r:id="rId11" imgW="4368600" imgH="18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43688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09700" y="2124075"/>
            <a:ext cx="609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22500" y="2124075"/>
            <a:ext cx="609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0" y="2124075"/>
            <a:ext cx="609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73500" y="2124075"/>
            <a:ext cx="990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76066"/>
              </p:ext>
            </p:extLst>
          </p:nvPr>
        </p:nvGraphicFramePr>
        <p:xfrm>
          <a:off x="431800" y="3886200"/>
          <a:ext cx="1955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3" imgW="1955520" imgH="1346040" progId="Equation.DSMT4">
                  <p:embed/>
                </p:oleObj>
              </mc:Choice>
              <mc:Fallback>
                <p:oleObj name="Equation" r:id="rId13" imgW="19555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800" y="3886200"/>
                        <a:ext cx="19558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020609"/>
              </p:ext>
            </p:extLst>
          </p:nvPr>
        </p:nvGraphicFramePr>
        <p:xfrm>
          <a:off x="2527300" y="3886200"/>
          <a:ext cx="2006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15" imgW="2006280" imgH="1346040" progId="Equation.DSMT4">
                  <p:embed/>
                </p:oleObj>
              </mc:Choice>
              <mc:Fallback>
                <p:oleObj name="Equation" r:id="rId15" imgW="2006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27300" y="3886200"/>
                        <a:ext cx="20066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697102"/>
              </p:ext>
            </p:extLst>
          </p:nvPr>
        </p:nvGraphicFramePr>
        <p:xfrm>
          <a:off x="431800" y="5181600"/>
          <a:ext cx="1282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17" imgW="1282680" imgH="1346040" progId="Equation.DSMT4">
                  <p:embed/>
                </p:oleObj>
              </mc:Choice>
              <mc:Fallback>
                <p:oleObj name="Equation" r:id="rId17" imgW="12826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1800" y="5181600"/>
                        <a:ext cx="12827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8089"/>
              </p:ext>
            </p:extLst>
          </p:nvPr>
        </p:nvGraphicFramePr>
        <p:xfrm>
          <a:off x="1981200" y="5181600"/>
          <a:ext cx="1676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19" imgW="1676160" imgH="1346040" progId="Equation.DSMT4">
                  <p:embed/>
                </p:oleObj>
              </mc:Choice>
              <mc:Fallback>
                <p:oleObj name="Equation" r:id="rId19" imgW="16761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81200" y="5181600"/>
                        <a:ext cx="16764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1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Solution: </a:t>
            </a:r>
            <a:endParaRPr lang="en-US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Or, use (</a:t>
            </a:r>
            <a:r>
              <a:rPr lang="en-US" dirty="0" err="1" smtClean="0"/>
              <a:t>x,y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) to calculate      , as follows,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714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935381"/>
              </p:ext>
            </p:extLst>
          </p:nvPr>
        </p:nvGraphicFramePr>
        <p:xfrm>
          <a:off x="4330700" y="15621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4" imgW="380880" imgH="419040" progId="Equation.DSMT4">
                  <p:embed/>
                </p:oleObj>
              </mc:Choice>
              <mc:Fallback>
                <p:oleObj name="Equation" r:id="rId4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562100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147445"/>
              </p:ext>
            </p:extLst>
          </p:nvPr>
        </p:nvGraphicFramePr>
        <p:xfrm>
          <a:off x="609600" y="1981200"/>
          <a:ext cx="78359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quation" r:id="rId6" imgW="7835760" imgH="1854000" progId="Equation.DSMT4">
                  <p:embed/>
                </p:oleObj>
              </mc:Choice>
              <mc:Fallback>
                <p:oleObj name="Equation" r:id="rId6" imgW="783576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78359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09700" y="2124075"/>
            <a:ext cx="609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22500" y="2124075"/>
            <a:ext cx="609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0" y="2124075"/>
            <a:ext cx="609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73500" y="2124075"/>
            <a:ext cx="990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816644"/>
              </p:ext>
            </p:extLst>
          </p:nvPr>
        </p:nvGraphicFramePr>
        <p:xfrm>
          <a:off x="431800" y="3886200"/>
          <a:ext cx="1955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8" imgW="1955520" imgH="1346040" progId="Equation.DSMT4">
                  <p:embed/>
                </p:oleObj>
              </mc:Choice>
              <mc:Fallback>
                <p:oleObj name="Equation" r:id="rId8" imgW="19555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800" y="3886200"/>
                        <a:ext cx="19558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408878"/>
              </p:ext>
            </p:extLst>
          </p:nvPr>
        </p:nvGraphicFramePr>
        <p:xfrm>
          <a:off x="2527300" y="3886200"/>
          <a:ext cx="2006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Equation" r:id="rId10" imgW="2006280" imgH="1346040" progId="Equation.DSMT4">
                  <p:embed/>
                </p:oleObj>
              </mc:Choice>
              <mc:Fallback>
                <p:oleObj name="Equation" r:id="rId10" imgW="2006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7300" y="3886200"/>
                        <a:ext cx="20066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971207"/>
              </p:ext>
            </p:extLst>
          </p:nvPr>
        </p:nvGraphicFramePr>
        <p:xfrm>
          <a:off x="431800" y="5181600"/>
          <a:ext cx="1282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Equation" r:id="rId12" imgW="1282680" imgH="1346040" progId="Equation.DSMT4">
                  <p:embed/>
                </p:oleObj>
              </mc:Choice>
              <mc:Fallback>
                <p:oleObj name="Equation" r:id="rId12" imgW="12826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1800" y="5181600"/>
                        <a:ext cx="12827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38932"/>
              </p:ext>
            </p:extLst>
          </p:nvPr>
        </p:nvGraphicFramePr>
        <p:xfrm>
          <a:off x="1974850" y="5181600"/>
          <a:ext cx="1689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14" imgW="1688760" imgH="1346040" progId="Equation.DSMT4">
                  <p:embed/>
                </p:oleObj>
              </mc:Choice>
              <mc:Fallback>
                <p:oleObj name="Equation" r:id="rId14" imgW="16887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4850" y="5181600"/>
                        <a:ext cx="16891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5181600" y="1981200"/>
            <a:ext cx="3429000" cy="18288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48200" y="4343400"/>
            <a:ext cx="443903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wrist frame that does not </a:t>
            </a:r>
          </a:p>
          <a:p>
            <a:r>
              <a:rPr lang="en-US" sz="2400" dirty="0" smtClean="0"/>
              <a:t>have the structure of        lies </a:t>
            </a:r>
          </a:p>
          <a:p>
            <a:r>
              <a:rPr lang="en-US" sz="2400" dirty="0" smtClean="0"/>
              <a:t>outside the subspace of this robot</a:t>
            </a:r>
          </a:p>
          <a:p>
            <a:r>
              <a:rPr lang="en-US" sz="2400" dirty="0" smtClean="0">
                <a:sym typeface="Wingdings" pitchFamily="2" charset="2"/>
              </a:rPr>
              <a:t> and so lies outside of its W.S.</a:t>
            </a:r>
            <a:endParaRPr lang="en-US" sz="2400" dirty="0" smtClean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85482"/>
              </p:ext>
            </p:extLst>
          </p:nvPr>
        </p:nvGraphicFramePr>
        <p:xfrm>
          <a:off x="7391400" y="47244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Equation" r:id="rId16" imgW="380880" imgH="419040" progId="Equation.DSMT4">
                  <p:embed/>
                </p:oleObj>
              </mc:Choice>
              <mc:Fallback>
                <p:oleObj name="Equation" r:id="rId1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724400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6705600" y="38100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86200" y="5968325"/>
            <a:ext cx="4648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FF0000"/>
                </a:solidFill>
              </a:rPr>
              <a:t>VERY IMPORTANT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Only 3 </a:t>
            </a:r>
            <a:r>
              <a:rPr lang="en-US" sz="2400" dirty="0" err="1" smtClean="0">
                <a:solidFill>
                  <a:srgbClr val="FF0000"/>
                </a:solidFill>
              </a:rPr>
              <a:t>ind.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para</a:t>
            </a:r>
            <a:r>
              <a:rPr lang="en-US" sz="2400" dirty="0" smtClean="0">
                <a:solidFill>
                  <a:srgbClr val="FF0000"/>
                </a:solidFill>
              </a:rPr>
              <a:t>. must appear in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36973"/>
              </p:ext>
            </p:extLst>
          </p:nvPr>
        </p:nvGraphicFramePr>
        <p:xfrm>
          <a:off x="8001000" y="63627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name="Equation" r:id="rId17" imgW="380880" imgH="419040" progId="Equation.DSMT4">
                  <p:embed/>
                </p:oleObj>
              </mc:Choice>
              <mc:Fallback>
                <p:oleObj name="Equation" r:id="rId17" imgW="38088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362700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6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/>
          <a:stretch/>
        </p:blipFill>
        <p:spPr bwMode="auto">
          <a:xfrm>
            <a:off x="3962400" y="933948"/>
            <a:ext cx="4876800" cy="299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Example: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 the description of the </a:t>
            </a:r>
          </a:p>
          <a:p>
            <a:pPr marL="0" indent="0">
              <a:buNone/>
            </a:pPr>
            <a:r>
              <a:rPr lang="en-US" dirty="0" smtClean="0"/>
              <a:t>subspace of        for the </a:t>
            </a:r>
          </a:p>
          <a:p>
            <a:pPr marL="0" indent="0">
              <a:buNone/>
            </a:pPr>
            <a:r>
              <a:rPr lang="en-US" dirty="0" smtClean="0"/>
              <a:t>following 2 three-link robot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	is </a:t>
            </a:r>
            <a:r>
              <a:rPr lang="en-US" dirty="0"/>
              <a:t>a unit vector in the </a:t>
            </a:r>
          </a:p>
          <a:p>
            <a:pPr marL="0" indent="0">
              <a:buNone/>
            </a:pPr>
            <a:r>
              <a:rPr lang="en-US" dirty="0"/>
              <a:t>	direction of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94242"/>
              </p:ext>
            </p:extLst>
          </p:nvPr>
        </p:nvGraphicFramePr>
        <p:xfrm>
          <a:off x="1917700" y="2057400"/>
          <a:ext cx="44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5" imgW="444240" imgH="469800" progId="Equation.DSMT4">
                  <p:embed/>
                </p:oleObj>
              </mc:Choice>
              <mc:Fallback>
                <p:oleObj name="Equation" r:id="rId5" imgW="444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057400"/>
                        <a:ext cx="44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55640"/>
              </p:ext>
            </p:extLst>
          </p:nvPr>
        </p:nvGraphicFramePr>
        <p:xfrm>
          <a:off x="228600" y="3009900"/>
          <a:ext cx="1511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7" imgW="1511280" imgH="1346040" progId="Equation.DSMT4">
                  <p:embed/>
                </p:oleObj>
              </mc:Choice>
              <mc:Fallback>
                <p:oleObj name="Equation" r:id="rId7" imgW="15112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09900"/>
                        <a:ext cx="15113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02300" y="4121151"/>
            <a:ext cx="0" cy="103822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02300" y="4121151"/>
            <a:ext cx="12192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2300" y="4121151"/>
            <a:ext cx="1981200" cy="1343024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78031"/>
              </p:ext>
            </p:extLst>
          </p:nvPr>
        </p:nvGraphicFramePr>
        <p:xfrm>
          <a:off x="5245100" y="4791075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Equation" r:id="rId9" imgW="368280" imgH="444240" progId="Equation.DSMT4">
                  <p:embed/>
                </p:oleObj>
              </mc:Choice>
              <mc:Fallback>
                <p:oleObj name="Equation" r:id="rId9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791075"/>
                        <a:ext cx="368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85163"/>
              </p:ext>
            </p:extLst>
          </p:nvPr>
        </p:nvGraphicFramePr>
        <p:xfrm>
          <a:off x="6997700" y="3898900"/>
          <a:ext cx="26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11" imgW="266400" imgH="444240" progId="Equation.DSMT4">
                  <p:embed/>
                </p:oleObj>
              </mc:Choice>
              <mc:Fallback>
                <p:oleObj name="Equation" r:id="rId11" imgW="26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3898900"/>
                        <a:ext cx="266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967908"/>
              </p:ext>
            </p:extLst>
          </p:nvPr>
        </p:nvGraphicFramePr>
        <p:xfrm>
          <a:off x="5245100" y="3930651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13" imgW="330120" imgH="380880" progId="Equation.DSMT4">
                  <p:embed/>
                </p:oleObj>
              </mc:Choice>
              <mc:Fallback>
                <p:oleObj name="Equation" r:id="rId13" imgW="33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3930651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12656"/>
              </p:ext>
            </p:extLst>
          </p:nvPr>
        </p:nvGraphicFramePr>
        <p:xfrm>
          <a:off x="7683500" y="4968875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15" imgW="330120" imgH="380880" progId="Equation.DSMT4">
                  <p:embed/>
                </p:oleObj>
              </mc:Choice>
              <mc:Fallback>
                <p:oleObj name="Equation" r:id="rId15" imgW="33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968875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96951"/>
              </p:ext>
            </p:extLst>
          </p:nvPr>
        </p:nvGraphicFramePr>
        <p:xfrm>
          <a:off x="7620000" y="5400675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17" imgW="126720" imgH="164880" progId="Equation.DSMT4">
                  <p:embed/>
                </p:oleObj>
              </mc:Choice>
              <mc:Fallback>
                <p:oleObj name="Equation" r:id="rId1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00675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7772400" y="5537383"/>
            <a:ext cx="735070" cy="498292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73900" y="5540375"/>
            <a:ext cx="546865" cy="726892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845300" y="5342306"/>
            <a:ext cx="910545" cy="6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x,y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561983"/>
              </p:ext>
            </p:extLst>
          </p:nvPr>
        </p:nvGraphicFramePr>
        <p:xfrm>
          <a:off x="6584950" y="5956300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Equation" r:id="rId19" imgW="380880" imgH="444240" progId="Equation.DSMT4">
                  <p:embed/>
                </p:oleObj>
              </mc:Choice>
              <mc:Fallback>
                <p:oleObj name="Equation" r:id="rId19" imgW="380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956300"/>
                        <a:ext cx="38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6974"/>
              </p:ext>
            </p:extLst>
          </p:nvPr>
        </p:nvGraphicFramePr>
        <p:xfrm>
          <a:off x="8585200" y="5956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Equation" r:id="rId21" imgW="317160" imgH="444240" progId="Equation.DSMT4">
                  <p:embed/>
                </p:oleObj>
              </mc:Choice>
              <mc:Fallback>
                <p:oleObj name="Equation" r:id="rId21" imgW="317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5956300"/>
                        <a:ext cx="31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9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83231"/>
              </p:ext>
            </p:extLst>
          </p:nvPr>
        </p:nvGraphicFramePr>
        <p:xfrm>
          <a:off x="76200" y="44196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Equation" r:id="rId23" imgW="317160" imgH="444240" progId="Equation.DSMT4">
                  <p:embed/>
                </p:oleObj>
              </mc:Choice>
              <mc:Fallback>
                <p:oleObj name="Equation" r:id="rId23" imgW="317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419600"/>
                        <a:ext cx="31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42877"/>
              </p:ext>
            </p:extLst>
          </p:nvPr>
        </p:nvGraphicFramePr>
        <p:xfrm>
          <a:off x="2159000" y="4978400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Equation" r:id="rId25" imgW="736560" imgH="469800" progId="Equation.DSMT4">
                  <p:embed/>
                </p:oleObj>
              </mc:Choice>
              <mc:Fallback>
                <p:oleObj name="Equation" r:id="rId25" imgW="736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978400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55" y="5334000"/>
            <a:ext cx="2425845" cy="15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65048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8881"/>
              </p:ext>
            </p:extLst>
          </p:nvPr>
        </p:nvGraphicFramePr>
        <p:xfrm>
          <a:off x="622300" y="5308600"/>
          <a:ext cx="1739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Equation" r:id="rId28" imgW="1739880" imgH="1015920" progId="Equation.DSMT4">
                  <p:embed/>
                </p:oleObj>
              </mc:Choice>
              <mc:Fallback>
                <p:oleObj name="Equation" r:id="rId28" imgW="17398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5308600"/>
                        <a:ext cx="1739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 rot="825589">
            <a:off x="2537159" y="5795844"/>
            <a:ext cx="400731" cy="333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/>
          <a:stretch/>
        </p:blipFill>
        <p:spPr bwMode="auto">
          <a:xfrm>
            <a:off x="3962400" y="933948"/>
            <a:ext cx="4876800" cy="299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02300" y="4121151"/>
            <a:ext cx="0" cy="103822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02300" y="4121151"/>
            <a:ext cx="12192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2300" y="4121151"/>
            <a:ext cx="1981200" cy="1343024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12489"/>
              </p:ext>
            </p:extLst>
          </p:nvPr>
        </p:nvGraphicFramePr>
        <p:xfrm>
          <a:off x="5245100" y="4791075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5" imgW="368280" imgH="444240" progId="Equation.DSMT4">
                  <p:embed/>
                </p:oleObj>
              </mc:Choice>
              <mc:Fallback>
                <p:oleObj name="Equation" r:id="rId5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791075"/>
                        <a:ext cx="368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36111"/>
              </p:ext>
            </p:extLst>
          </p:nvPr>
        </p:nvGraphicFramePr>
        <p:xfrm>
          <a:off x="6997700" y="3898900"/>
          <a:ext cx="26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7" imgW="266400" imgH="444240" progId="Equation.DSMT4">
                  <p:embed/>
                </p:oleObj>
              </mc:Choice>
              <mc:Fallback>
                <p:oleObj name="Equation" r:id="rId7" imgW="26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3898900"/>
                        <a:ext cx="266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99740"/>
              </p:ext>
            </p:extLst>
          </p:nvPr>
        </p:nvGraphicFramePr>
        <p:xfrm>
          <a:off x="5245100" y="3930651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Equation" r:id="rId9" imgW="330120" imgH="380880" progId="Equation.DSMT4">
                  <p:embed/>
                </p:oleObj>
              </mc:Choice>
              <mc:Fallback>
                <p:oleObj name="Equation" r:id="rId9" imgW="33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3930651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51012"/>
              </p:ext>
            </p:extLst>
          </p:nvPr>
        </p:nvGraphicFramePr>
        <p:xfrm>
          <a:off x="7683500" y="4968875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Equation" r:id="rId11" imgW="330120" imgH="380880" progId="Equation.DSMT4">
                  <p:embed/>
                </p:oleObj>
              </mc:Choice>
              <mc:Fallback>
                <p:oleObj name="Equation" r:id="rId11" imgW="33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968875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02254"/>
              </p:ext>
            </p:extLst>
          </p:nvPr>
        </p:nvGraphicFramePr>
        <p:xfrm>
          <a:off x="7620000" y="5400675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00675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7772400" y="5537383"/>
            <a:ext cx="735070" cy="498292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73900" y="5540375"/>
            <a:ext cx="546865" cy="726892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845300" y="5342306"/>
            <a:ext cx="910545" cy="6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x,y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30298"/>
              </p:ext>
            </p:extLst>
          </p:nvPr>
        </p:nvGraphicFramePr>
        <p:xfrm>
          <a:off x="6584950" y="5956300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Equation" r:id="rId15" imgW="380880" imgH="444240" progId="Equation.DSMT4">
                  <p:embed/>
                </p:oleObj>
              </mc:Choice>
              <mc:Fallback>
                <p:oleObj name="Equation" r:id="rId15" imgW="380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956300"/>
                        <a:ext cx="38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913911"/>
              </p:ext>
            </p:extLst>
          </p:nvPr>
        </p:nvGraphicFramePr>
        <p:xfrm>
          <a:off x="8585200" y="5956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Equation" r:id="rId17" imgW="317160" imgH="444240" progId="Equation.DSMT4">
                  <p:embed/>
                </p:oleObj>
              </mc:Choice>
              <mc:Fallback>
                <p:oleObj name="Equation" r:id="rId17" imgW="317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5956300"/>
                        <a:ext cx="31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65048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014589"/>
              </p:ext>
            </p:extLst>
          </p:nvPr>
        </p:nvGraphicFramePr>
        <p:xfrm>
          <a:off x="565150" y="1244600"/>
          <a:ext cx="106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Equation" r:id="rId19" imgW="1066680" imgH="1117440" progId="Equation.DSMT4">
                  <p:embed/>
                </p:oleObj>
              </mc:Choice>
              <mc:Fallback>
                <p:oleObj name="Equation" r:id="rId19" imgW="106668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244600"/>
                        <a:ext cx="1066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39809"/>
              </p:ext>
            </p:extLst>
          </p:nvPr>
        </p:nvGraphicFramePr>
        <p:xfrm>
          <a:off x="228600" y="2387600"/>
          <a:ext cx="40132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21" imgW="4012920" imgH="4051080" progId="Equation.DSMT4">
                  <p:embed/>
                </p:oleObj>
              </mc:Choice>
              <mc:Fallback>
                <p:oleObj name="Equation" r:id="rId21" imgW="401292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87600"/>
                        <a:ext cx="4013200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1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/>
          <a:stretch/>
        </p:blipFill>
        <p:spPr bwMode="auto">
          <a:xfrm>
            <a:off x="4191000" y="933948"/>
            <a:ext cx="4876800" cy="299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 of a manipulator subspace (n&lt;6)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02300" y="4121151"/>
            <a:ext cx="0" cy="103822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02300" y="4121151"/>
            <a:ext cx="12192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2300" y="4121151"/>
            <a:ext cx="1981200" cy="1343024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8751"/>
              </p:ext>
            </p:extLst>
          </p:nvPr>
        </p:nvGraphicFramePr>
        <p:xfrm>
          <a:off x="5245100" y="4791075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quation" r:id="rId5" imgW="368280" imgH="444240" progId="Equation.DSMT4">
                  <p:embed/>
                </p:oleObj>
              </mc:Choice>
              <mc:Fallback>
                <p:oleObj name="Equation" r:id="rId5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791075"/>
                        <a:ext cx="368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26719"/>
              </p:ext>
            </p:extLst>
          </p:nvPr>
        </p:nvGraphicFramePr>
        <p:xfrm>
          <a:off x="6997700" y="3898900"/>
          <a:ext cx="26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Equation" r:id="rId7" imgW="266400" imgH="444240" progId="Equation.DSMT4">
                  <p:embed/>
                </p:oleObj>
              </mc:Choice>
              <mc:Fallback>
                <p:oleObj name="Equation" r:id="rId7" imgW="26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3898900"/>
                        <a:ext cx="266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70423"/>
              </p:ext>
            </p:extLst>
          </p:nvPr>
        </p:nvGraphicFramePr>
        <p:xfrm>
          <a:off x="5245100" y="3930651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9" imgW="330120" imgH="380880" progId="Equation.DSMT4">
                  <p:embed/>
                </p:oleObj>
              </mc:Choice>
              <mc:Fallback>
                <p:oleObj name="Equation" r:id="rId9" imgW="33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3930651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01735"/>
              </p:ext>
            </p:extLst>
          </p:nvPr>
        </p:nvGraphicFramePr>
        <p:xfrm>
          <a:off x="7683500" y="4968875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11" imgW="330120" imgH="380880" progId="Equation.DSMT4">
                  <p:embed/>
                </p:oleObj>
              </mc:Choice>
              <mc:Fallback>
                <p:oleObj name="Equation" r:id="rId11" imgW="33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968875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11991"/>
              </p:ext>
            </p:extLst>
          </p:nvPr>
        </p:nvGraphicFramePr>
        <p:xfrm>
          <a:off x="7620000" y="5400675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00675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7772400" y="5537383"/>
            <a:ext cx="735070" cy="498292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073900" y="5540375"/>
            <a:ext cx="546865" cy="726892"/>
          </a:xfrm>
          <a:prstGeom prst="straightConnector1">
            <a:avLst/>
          </a:prstGeom>
          <a:ln w="25400" cmpd="sng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845300" y="5342306"/>
            <a:ext cx="910545" cy="6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x,y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10313"/>
              </p:ext>
            </p:extLst>
          </p:nvPr>
        </p:nvGraphicFramePr>
        <p:xfrm>
          <a:off x="6584950" y="5956300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15" imgW="380880" imgH="444240" progId="Equation.DSMT4">
                  <p:embed/>
                </p:oleObj>
              </mc:Choice>
              <mc:Fallback>
                <p:oleObj name="Equation" r:id="rId15" imgW="380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956300"/>
                        <a:ext cx="38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16400"/>
              </p:ext>
            </p:extLst>
          </p:nvPr>
        </p:nvGraphicFramePr>
        <p:xfrm>
          <a:off x="8585200" y="59563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17" imgW="317160" imgH="444240" progId="Equation.DSMT4">
                  <p:embed/>
                </p:oleObj>
              </mc:Choice>
              <mc:Fallback>
                <p:oleObj name="Equation" r:id="rId17" imgW="317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5956300"/>
                        <a:ext cx="31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65048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618398"/>
              </p:ext>
            </p:extLst>
          </p:nvPr>
        </p:nvGraphicFramePr>
        <p:xfrm>
          <a:off x="533400" y="1143000"/>
          <a:ext cx="3784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19" imgW="3784320" imgH="2361960" progId="Equation.DSMT4">
                  <p:embed/>
                </p:oleObj>
              </mc:Choice>
              <mc:Fallback>
                <p:oleObj name="Equation" r:id="rId19" imgW="3784320" imgH="236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3784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33910" y="2075056"/>
            <a:ext cx="270890" cy="43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910" y="3588603"/>
            <a:ext cx="4648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2-DoF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 o</a:t>
            </a:r>
            <a:r>
              <a:rPr lang="en-US" sz="2400" dirty="0" smtClean="0">
                <a:solidFill>
                  <a:srgbClr val="FF0000"/>
                </a:solidFill>
              </a:rPr>
              <a:t>nly 2 </a:t>
            </a:r>
            <a:r>
              <a:rPr lang="en-US" sz="2400" dirty="0" err="1" smtClean="0">
                <a:solidFill>
                  <a:srgbClr val="FF0000"/>
                </a:solidFill>
              </a:rPr>
              <a:t>ind.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parameters appear in the previous equation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x,y</a:t>
            </a:r>
            <a:r>
              <a:rPr lang="en-US" sz="2400" dirty="0" smtClean="0">
                <a:solidFill>
                  <a:srgbClr val="FF0000"/>
                </a:solidFill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2424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Nonlinear problem: solve                                       to find the values of </a:t>
            </a:r>
          </a:p>
          <a:p>
            <a:r>
              <a:rPr lang="en-US" dirty="0" smtClean="0">
                <a:sym typeface="Wingdings" pitchFamily="2" charset="2"/>
              </a:rPr>
              <a:t>Linear and nonlinear problems? </a:t>
            </a:r>
          </a:p>
          <a:p>
            <a:r>
              <a:rPr lang="en-US" dirty="0" smtClean="0">
                <a:sym typeface="Wingdings" pitchFamily="2" charset="2"/>
              </a:rPr>
              <a:t>Ex.: Puma manipulator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84234"/>
              </p:ext>
            </p:extLst>
          </p:nvPr>
        </p:nvGraphicFramePr>
        <p:xfrm>
          <a:off x="4305300" y="1054100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4" imgW="2857320" imgH="469800" progId="Equation.DSMT4">
                  <p:embed/>
                </p:oleObj>
              </mc:Choice>
              <mc:Fallback>
                <p:oleObj name="Equation" r:id="rId4" imgW="2857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054100"/>
                        <a:ext cx="285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76910"/>
              </p:ext>
            </p:extLst>
          </p:nvPr>
        </p:nvGraphicFramePr>
        <p:xfrm>
          <a:off x="6934200" y="3657600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6" imgW="1460160" imgH="431640" progId="Equation.DSMT4">
                  <p:embed/>
                </p:oleObj>
              </mc:Choice>
              <mc:Fallback>
                <p:oleObj name="Equation" r:id="rId6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57600"/>
                        <a:ext cx="1460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99997"/>
              </p:ext>
            </p:extLst>
          </p:nvPr>
        </p:nvGraphicFramePr>
        <p:xfrm>
          <a:off x="685800" y="2971800"/>
          <a:ext cx="2933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8" imgW="2933640" imgH="1777680" progId="Equation.DSMT4">
                  <p:embed/>
                </p:oleObj>
              </mc:Choice>
              <mc:Fallback>
                <p:oleObj name="Equation" r:id="rId8" imgW="29336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2933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3949700" y="2921000"/>
            <a:ext cx="304800" cy="1752600"/>
          </a:xfrm>
          <a:prstGeom prst="righ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3576935"/>
            <a:ext cx="3200400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values </a:t>
            </a:r>
            <a:r>
              <a:rPr lang="en-US" sz="2800" dirty="0" smtClean="0">
                <a:sym typeface="Wingdings" pitchFamily="2" charset="2"/>
              </a:rPr>
              <a:t> find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029200"/>
            <a:ext cx="8534400" cy="95410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12 equations and 6 unknowns,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rotation part (r</a:t>
            </a:r>
            <a:r>
              <a:rPr lang="en-US" sz="2800" baseline="-25000" dirty="0" smtClean="0"/>
              <a:t>11</a:t>
            </a:r>
            <a:r>
              <a:rPr lang="en-US" sz="2800" dirty="0" smtClean="0"/>
              <a:t> … r</a:t>
            </a:r>
            <a:r>
              <a:rPr lang="en-US" sz="2800" baseline="-25000" dirty="0" smtClean="0"/>
              <a:t>33</a:t>
            </a:r>
            <a:r>
              <a:rPr lang="en-US" sz="2800" dirty="0" smtClean="0"/>
              <a:t>), only 3 independent</a:t>
            </a:r>
          </a:p>
        </p:txBody>
      </p:sp>
    </p:spTree>
    <p:extLst>
      <p:ext uri="{BB962C8B-B14F-4D97-AF65-F5344CB8AC3E}">
        <p14:creationId xmlns:p14="http://schemas.microsoft.com/office/powerpoint/2010/main" val="26359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4666563" y="2125701"/>
            <a:ext cx="5010837" cy="4732299"/>
            <a:chOff x="5269" y="2146"/>
            <a:chExt cx="4408" cy="4162"/>
          </a:xfrm>
        </p:grpSpPr>
        <p:sp>
          <p:nvSpPr>
            <p:cNvPr id="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37" descr="Dibuj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x,y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Equation" r:id="rId5" imgW="139579" imgH="215713" progId="Equation.DSMT4">
                    <p:embed/>
                  </p:oleObj>
                </mc:Choice>
                <mc:Fallback>
                  <p:oleObj name="Equation" r:id="rId5" imgW="139579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VS. Geometric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Algebraic solution: (example 3-DoF robot)</a:t>
            </a:r>
          </a:p>
          <a:p>
            <a:pPr lvl="1"/>
            <a:r>
              <a:rPr lang="en-US" dirty="0" smtClean="0"/>
              <a:t>For this robot if (x, y,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) are known, then one can calculate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from the DH parameters of this robot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79172"/>
              </p:ext>
            </p:extLst>
          </p:nvPr>
        </p:nvGraphicFramePr>
        <p:xfrm>
          <a:off x="520700" y="1955800"/>
          <a:ext cx="2984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9" imgW="2984400" imgH="1777680" progId="Equation.DSMT4">
                  <p:embed/>
                </p:oleObj>
              </mc:Choice>
              <mc:Fallback>
                <p:oleObj name="Equation" r:id="rId9" imgW="2984400" imgH="1777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955800"/>
                        <a:ext cx="2984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47570"/>
              </p:ext>
            </p:extLst>
          </p:nvPr>
        </p:nvGraphicFramePr>
        <p:xfrm>
          <a:off x="518788" y="4318000"/>
          <a:ext cx="407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11" imgW="4076640" imgH="1777680" progId="Equation.DSMT4">
                  <p:embed/>
                </p:oleObj>
              </mc:Choice>
              <mc:Fallback>
                <p:oleObj name="Equation" r:id="rId11" imgW="4076640" imgH="1777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88" y="4318000"/>
                        <a:ext cx="407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5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4666563" y="2125701"/>
            <a:ext cx="5010837" cy="4732299"/>
            <a:chOff x="5269" y="2146"/>
            <a:chExt cx="4408" cy="4162"/>
          </a:xfrm>
        </p:grpSpPr>
        <p:sp>
          <p:nvSpPr>
            <p:cNvPr id="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37" descr="Dibuj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x,y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4" name="Equation" r:id="rId5" imgW="139579" imgH="215713" progId="Equation.DSMT4">
                    <p:embed/>
                  </p:oleObj>
                </mc:Choice>
                <mc:Fallback>
                  <p:oleObj name="Equation" r:id="rId5" imgW="139579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VS. Geometric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Algebraic solution: (example 3-DoF robot)</a:t>
            </a:r>
          </a:p>
          <a:p>
            <a:pPr lvl="1"/>
            <a:r>
              <a:rPr lang="en-US" dirty="0" smtClean="0"/>
              <a:t>For this robot if (x, y,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) are known, then one can calculate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from the DH parameters of this robot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0025"/>
              </p:ext>
            </p:extLst>
          </p:nvPr>
        </p:nvGraphicFramePr>
        <p:xfrm>
          <a:off x="520700" y="1955800"/>
          <a:ext cx="2984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9" imgW="2984400" imgH="1777680" progId="Equation.DSMT4">
                  <p:embed/>
                </p:oleObj>
              </mc:Choice>
              <mc:Fallback>
                <p:oleObj name="Equation" r:id="rId9" imgW="298440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955800"/>
                        <a:ext cx="2984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45580"/>
              </p:ext>
            </p:extLst>
          </p:nvPr>
        </p:nvGraphicFramePr>
        <p:xfrm>
          <a:off x="518788" y="4318000"/>
          <a:ext cx="407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1" imgW="4076640" imgH="1777680" progId="Equation.DSMT4">
                  <p:embed/>
                </p:oleObj>
              </mc:Choice>
              <mc:Fallback>
                <p:oleObj name="Equation" r:id="rId11" imgW="40766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88" y="4318000"/>
                        <a:ext cx="407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407607"/>
              </p:ext>
            </p:extLst>
          </p:nvPr>
        </p:nvGraphicFramePr>
        <p:xfrm>
          <a:off x="520700" y="1955800"/>
          <a:ext cx="2984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4" imgW="2984400" imgH="1777680" progId="Equation.DSMT4">
                  <p:embed/>
                </p:oleObj>
              </mc:Choice>
              <mc:Fallback>
                <p:oleObj name="Equation" r:id="rId4" imgW="298440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955800"/>
                        <a:ext cx="2984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4666563" y="2125701"/>
            <a:ext cx="5010837" cy="4732299"/>
            <a:chOff x="5269" y="2146"/>
            <a:chExt cx="4408" cy="4162"/>
          </a:xfrm>
        </p:grpSpPr>
        <p:sp>
          <p:nvSpPr>
            <p:cNvPr id="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37" descr="Dibujo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x,y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" name="Equation" r:id="rId7" imgW="139579" imgH="215713" progId="Equation.DSMT4">
                    <p:embed/>
                  </p:oleObj>
                </mc:Choice>
                <mc:Fallback>
                  <p:oleObj name="Equation" r:id="rId7" imgW="139579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4" name="Equation" r:id="rId9" imgW="164957" imgH="241091" progId="Equation.DSMT4">
                    <p:embed/>
                  </p:oleObj>
                </mc:Choice>
                <mc:Fallback>
                  <p:oleObj name="Equation" r:id="rId9" imgW="164957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VS. Geometric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Algebraic solution: (example 3-DoF robot)</a:t>
            </a:r>
          </a:p>
          <a:p>
            <a:pPr lvl="1"/>
            <a:r>
              <a:rPr lang="en-US" dirty="0" smtClean="0"/>
              <a:t>For this robot if (x, y,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) are known, then one can calculate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from the DH parameters of this robot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983467"/>
              </p:ext>
            </p:extLst>
          </p:nvPr>
        </p:nvGraphicFramePr>
        <p:xfrm>
          <a:off x="518788" y="4318000"/>
          <a:ext cx="407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11" imgW="4076640" imgH="1777680" progId="Equation.DSMT4">
                  <p:embed/>
                </p:oleObj>
              </mc:Choice>
              <mc:Fallback>
                <p:oleObj name="Equation" r:id="rId11" imgW="40766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88" y="4318000"/>
                        <a:ext cx="407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1270000" y="1930400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295400" y="4301350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282700" y="2413000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82700" y="4758550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971800" y="1930400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971800" y="2427440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38500" y="4262681"/>
            <a:ext cx="1270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38500" y="4759721"/>
            <a:ext cx="1270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853743"/>
            <a:ext cx="2238375" cy="18819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4666563" y="2125701"/>
            <a:ext cx="5010837" cy="4732299"/>
            <a:chOff x="5269" y="2146"/>
            <a:chExt cx="4408" cy="4162"/>
          </a:xfrm>
        </p:grpSpPr>
        <p:sp>
          <p:nvSpPr>
            <p:cNvPr id="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269" y="2146"/>
              <a:ext cx="4408" cy="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37" descr="Dibuj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6098">
              <a:off x="5707" y="2675"/>
              <a:ext cx="3532" cy="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 rot="16200000">
              <a:off x="6407" y="5183"/>
              <a:ext cx="360" cy="194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6268" y="5460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668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H="1">
              <a:off x="650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6324" y="546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6139" y="5460"/>
              <a:ext cx="17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0"/>
            <p:cNvSpPr>
              <a:spLocks noChangeAspect="1" noChangeArrowheads="1"/>
            </p:cNvSpPr>
            <p:nvPr/>
          </p:nvSpPr>
          <p:spPr bwMode="auto">
            <a:xfrm>
              <a:off x="6562" y="520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8481" y="3292"/>
              <a:ext cx="8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x,y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774" y="2838"/>
            <a:ext cx="22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4" name="Equation" r:id="rId5" imgW="139579" imgH="215713" progId="Equation.DSMT4">
                    <p:embed/>
                  </p:oleObj>
                </mc:Choice>
                <mc:Fallback>
                  <p:oleObj name="Equation" r:id="rId5" imgW="139579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4" y="2838"/>
                          <a:ext cx="22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8392" y="319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6579" y="5243"/>
              <a:ext cx="109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rc 25"/>
            <p:cNvSpPr>
              <a:spLocks/>
            </p:cNvSpPr>
            <p:nvPr/>
          </p:nvSpPr>
          <p:spPr bwMode="auto">
            <a:xfrm rot="15682489" flipV="1">
              <a:off x="8295" y="2770"/>
              <a:ext cx="360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268"/>
                <a:gd name="T2" fmla="*/ 19315 w 21600"/>
                <a:gd name="T3" fmla="*/ 31268 h 31268"/>
                <a:gd name="T4" fmla="*/ 0 w 21600"/>
                <a:gd name="T5" fmla="*/ 21600 h 3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</a:path>
                <a:path w="21600" h="312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956"/>
                    <a:pt x="20817" y="28266"/>
                    <a:pt x="19315" y="312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rc 24"/>
            <p:cNvSpPr>
              <a:spLocks/>
            </p:cNvSpPr>
            <p:nvPr/>
          </p:nvSpPr>
          <p:spPr bwMode="auto">
            <a:xfrm rot="15682489" flipV="1">
              <a:off x="7186" y="4962"/>
              <a:ext cx="234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032"/>
                <a:gd name="T1" fmla="*/ 0 h 21600"/>
                <a:gd name="T2" fmla="*/ 14032 w 14032"/>
                <a:gd name="T3" fmla="*/ 5179 h 21600"/>
                <a:gd name="T4" fmla="*/ 0 w 140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32" h="21600" fill="none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</a:path>
                <a:path w="14032" h="21600" stroke="0" extrusionOk="0">
                  <a:moveTo>
                    <a:pt x="-1" y="0"/>
                  </a:moveTo>
                  <a:cubicBezTo>
                    <a:pt x="5144" y="0"/>
                    <a:pt x="10120" y="1836"/>
                    <a:pt x="14032" y="5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501" y="4971"/>
            <a:ext cx="20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5" name="Equation" r:id="rId7" imgW="164957" imgH="241091" progId="Equation.DSMT4">
                    <p:embed/>
                  </p:oleObj>
                </mc:Choice>
                <mc:Fallback>
                  <p:oleObj name="Equation" r:id="rId7" imgW="164957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" y="4971"/>
                          <a:ext cx="209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8437" y="321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VS. Geometric Solutions (</a:t>
            </a:r>
            <a:r>
              <a:rPr lang="en-US" dirty="0" smtClean="0">
                <a:solidFill>
                  <a:srgbClr val="FF0000"/>
                </a:solidFill>
              </a:rPr>
              <a:t>Algebraic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9600" y="1066800"/>
            <a:ext cx="2238375" cy="94099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4736"/>
              </p:ext>
            </p:extLst>
          </p:nvPr>
        </p:nvGraphicFramePr>
        <p:xfrm>
          <a:off x="501732" y="2133600"/>
          <a:ext cx="6515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10" imgW="6514920" imgH="914400" progId="Equation.DSMT4">
                  <p:embed/>
                </p:oleObj>
              </mc:Choice>
              <mc:Fallback>
                <p:oleObj name="Equation" r:id="rId10" imgW="6514920" imgH="914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32" y="2133600"/>
                        <a:ext cx="65151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3400" y="3124200"/>
            <a:ext cx="1529778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Note that: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52763"/>
              </p:ext>
            </p:extLst>
          </p:nvPr>
        </p:nvGraphicFramePr>
        <p:xfrm>
          <a:off x="533400" y="3581400"/>
          <a:ext cx="3670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2" imgW="3670200" imgH="380880" progId="Equation.DSMT4">
                  <p:embed/>
                </p:oleObj>
              </mc:Choice>
              <mc:Fallback>
                <p:oleObj name="Equation" r:id="rId12" imgW="3670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3670300" cy="381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12277"/>
              </p:ext>
            </p:extLst>
          </p:nvPr>
        </p:nvGraphicFramePr>
        <p:xfrm>
          <a:off x="533400" y="4114800"/>
          <a:ext cx="2908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4" imgW="2908080" imgH="1346040" progId="Equation.DSMT4">
                  <p:embed/>
                </p:oleObj>
              </mc:Choice>
              <mc:Fallback>
                <p:oleObj name="Equation" r:id="rId14" imgW="29080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2908300" cy="1346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32005"/>
              </p:ext>
            </p:extLst>
          </p:nvPr>
        </p:nvGraphicFramePr>
        <p:xfrm>
          <a:off x="431800" y="5588000"/>
          <a:ext cx="642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6" imgW="6426000" imgH="888840" progId="Equation.DSMT4">
                  <p:embed/>
                </p:oleObj>
              </mc:Choice>
              <mc:Fallback>
                <p:oleObj name="Equation" r:id="rId16" imgW="64260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588000"/>
                        <a:ext cx="6426200" cy="889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657600" y="4549233"/>
            <a:ext cx="3092706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Two possible solutions!</a:t>
            </a:r>
          </a:p>
        </p:txBody>
      </p:sp>
    </p:spTree>
    <p:extLst>
      <p:ext uri="{BB962C8B-B14F-4D97-AF65-F5344CB8AC3E}">
        <p14:creationId xmlns:p14="http://schemas.microsoft.com/office/powerpoint/2010/main" val="33318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VS. Geometric Solutions (</a:t>
            </a:r>
            <a:r>
              <a:rPr lang="en-US" dirty="0" smtClean="0">
                <a:solidFill>
                  <a:srgbClr val="FF0000"/>
                </a:solidFill>
              </a:rPr>
              <a:t>Algebraic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Also, if we calculate     and     , and taking into account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84944"/>
              </p:ext>
            </p:extLst>
          </p:nvPr>
        </p:nvGraphicFramePr>
        <p:xfrm>
          <a:off x="381000" y="1529398"/>
          <a:ext cx="3098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4" imgW="3098520" imgH="1777680" progId="Equation.DSMT4">
                  <p:embed/>
                </p:oleObj>
              </mc:Choice>
              <mc:Fallback>
                <p:oleObj name="Equation" r:id="rId4" imgW="309852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9398"/>
                        <a:ext cx="30988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28477"/>
              </p:ext>
            </p:extLst>
          </p:nvPr>
        </p:nvGraphicFramePr>
        <p:xfrm>
          <a:off x="3257550" y="1041400"/>
          <a:ext cx="36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6" imgW="368280" imgH="469800" progId="Equation.DSMT4">
                  <p:embed/>
                </p:oleObj>
              </mc:Choice>
              <mc:Fallback>
                <p:oleObj name="Equation" r:id="rId6" imgW="368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041400"/>
                        <a:ext cx="368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68791"/>
              </p:ext>
            </p:extLst>
          </p:nvPr>
        </p:nvGraphicFramePr>
        <p:xfrm>
          <a:off x="4311650" y="1041400"/>
          <a:ext cx="34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8" imgW="342720" imgH="469800" progId="Equation.DSMT4">
                  <p:embed/>
                </p:oleObj>
              </mc:Choice>
              <mc:Fallback>
                <p:oleObj name="Equation" r:id="rId8" imgW="342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1041400"/>
                        <a:ext cx="34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71381"/>
              </p:ext>
            </p:extLst>
          </p:nvPr>
        </p:nvGraphicFramePr>
        <p:xfrm>
          <a:off x="3869933" y="1957540"/>
          <a:ext cx="2654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10" imgW="2654280" imgH="914400" progId="Equation.DSMT4">
                  <p:embed/>
                </p:oleObj>
              </mc:Choice>
              <mc:Fallback>
                <p:oleObj name="Equation" r:id="rId10" imgW="26542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933" y="1957540"/>
                        <a:ext cx="2654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57200" y="3352800"/>
            <a:ext cx="4232762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From which one can obtain that: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46893"/>
              </p:ext>
            </p:extLst>
          </p:nvPr>
        </p:nvGraphicFramePr>
        <p:xfrm>
          <a:off x="584200" y="3810000"/>
          <a:ext cx="269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12" imgW="2692080" imgH="838080" progId="Equation.DSMT4">
                  <p:embed/>
                </p:oleObj>
              </mc:Choice>
              <mc:Fallback>
                <p:oleObj name="Equation" r:id="rId12" imgW="26920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10000"/>
                        <a:ext cx="2692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686567" y="3962400"/>
            <a:ext cx="34000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was already calculated </a:t>
            </a:r>
            <a:endParaRPr lang="en-US" sz="2400" dirty="0" smtClean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741310"/>
              </p:ext>
            </p:extLst>
          </p:nvPr>
        </p:nvGraphicFramePr>
        <p:xfrm>
          <a:off x="625672" y="5105400"/>
          <a:ext cx="374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14" imgW="3746160" imgH="723600" progId="Equation.DSMT4">
                  <p:embed/>
                </p:oleObj>
              </mc:Choice>
              <mc:Fallback>
                <p:oleObj name="Equation" r:id="rId14" imgW="3746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72" y="5105400"/>
                        <a:ext cx="3746500" cy="723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74146"/>
              </p:ext>
            </p:extLst>
          </p:nvPr>
        </p:nvGraphicFramePr>
        <p:xfrm>
          <a:off x="4572000" y="5187950"/>
          <a:ext cx="411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16" imgW="4114800" imgH="380880" progId="Equation.DSMT4">
                  <p:embed/>
                </p:oleObj>
              </mc:Choice>
              <mc:Fallback>
                <p:oleObj name="Equation" r:id="rId16" imgW="4114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7950"/>
                        <a:ext cx="41148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57200" y="4648200"/>
            <a:ext cx="3548857" cy="461665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Making use of the relation: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260" b="50000"/>
          <a:stretch/>
        </p:blipFill>
        <p:spPr bwMode="auto">
          <a:xfrm>
            <a:off x="609601" y="5867400"/>
            <a:ext cx="1963980" cy="94099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081368" y="5983069"/>
            <a:ext cx="397866" cy="64633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70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VS. Geometric Solutions (</a:t>
            </a:r>
            <a:r>
              <a:rPr lang="en-US" dirty="0" smtClean="0">
                <a:solidFill>
                  <a:srgbClr val="FF0000"/>
                </a:solidFill>
              </a:rPr>
              <a:t>Geometric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For a 3D robot decompose the spatial geometry of the arm into several plane geometry.</a:t>
            </a:r>
          </a:p>
          <a:p>
            <a:r>
              <a:rPr lang="en-US" dirty="0" smtClean="0">
                <a:sym typeface="Wingdings" pitchFamily="2" charset="2"/>
              </a:rPr>
              <a:t>Example: planner robot (</a:t>
            </a:r>
            <a:r>
              <a:rPr lang="en-US" i="1" dirty="0" smtClean="0">
                <a:sym typeface="Wingdings" pitchFamily="2" charset="2"/>
              </a:rPr>
              <a:t>simpler case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438400"/>
            <a:ext cx="53149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81450"/>
              </p:ext>
            </p:extLst>
          </p:nvPr>
        </p:nvGraphicFramePr>
        <p:xfrm>
          <a:off x="6337300" y="3771900"/>
          <a:ext cx="280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5" imgW="2806560" imgH="342720" progId="Equation.DSMT4">
                  <p:embed/>
                </p:oleObj>
              </mc:Choice>
              <mc:Fallback>
                <p:oleObj name="Equation" r:id="rId5" imgW="2806560" imgH="3427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3771900"/>
                        <a:ext cx="2806700" cy="34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19800" y="1976735"/>
            <a:ext cx="101970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Notes!</a:t>
            </a:r>
            <a:endParaRPr lang="en-US" sz="2400" dirty="0" smtClean="0"/>
          </a:p>
        </p:txBody>
      </p:sp>
      <p:sp>
        <p:nvSpPr>
          <p:cNvPr id="6" name="Arc 5"/>
          <p:cNvSpPr/>
          <p:nvPr/>
        </p:nvSpPr>
        <p:spPr>
          <a:xfrm>
            <a:off x="3194050" y="5181600"/>
            <a:ext cx="1057275" cy="1524000"/>
          </a:xfrm>
          <a:prstGeom prst="arc">
            <a:avLst>
              <a:gd name="adj1" fmla="val 20006096"/>
              <a:gd name="adj2" fmla="val 0"/>
            </a:avLst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29250" y="5243208"/>
            <a:ext cx="609600" cy="155644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4556125" y="4800600"/>
            <a:ext cx="1482725" cy="1524000"/>
          </a:xfrm>
          <a:prstGeom prst="arc">
            <a:avLst>
              <a:gd name="adj1" fmla="val 17496260"/>
              <a:gd name="adj2" fmla="val 20266036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64586"/>
              </p:ext>
            </p:extLst>
          </p:nvPr>
        </p:nvGraphicFramePr>
        <p:xfrm>
          <a:off x="5886450" y="4724400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7" imgW="279360" imgH="380880" progId="Equation.DSMT4">
                  <p:embed/>
                </p:oleObj>
              </mc:Choice>
              <mc:Fallback>
                <p:oleObj name="Equation" r:id="rId7" imgW="279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4724400"/>
                        <a:ext cx="2794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993784"/>
              </p:ext>
            </p:extLst>
          </p:nvPr>
        </p:nvGraphicFramePr>
        <p:xfrm>
          <a:off x="304800" y="2667000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9" imgW="2489040" imgH="838080" progId="Equation.DSMT4">
                  <p:embed/>
                </p:oleObj>
              </mc:Choice>
              <mc:Fallback>
                <p:oleObj name="Equation" r:id="rId9" imgW="2489040" imgH="8380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2489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93842"/>
            <a:ext cx="1985963" cy="36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" y="4209087"/>
            <a:ext cx="3094619" cy="10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468750"/>
            <a:ext cx="1727200" cy="4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7" y="6021908"/>
            <a:ext cx="2587625" cy="47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Nonlinear problem: solve                                       to find the values of </a:t>
            </a:r>
          </a:p>
          <a:p>
            <a:r>
              <a:rPr lang="en-US" dirty="0" smtClean="0">
                <a:sym typeface="Wingdings" pitchFamily="2" charset="2"/>
              </a:rPr>
              <a:t>Linear and nonlinear problems? </a:t>
            </a:r>
          </a:p>
          <a:p>
            <a:r>
              <a:rPr lang="en-US" dirty="0" smtClean="0">
                <a:sym typeface="Wingdings" pitchFamily="2" charset="2"/>
              </a:rPr>
              <a:t>Ex.: Puma manipulator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843445"/>
              </p:ext>
            </p:extLst>
          </p:nvPr>
        </p:nvGraphicFramePr>
        <p:xfrm>
          <a:off x="4305300" y="1054100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4" imgW="2857320" imgH="469800" progId="Equation.DSMT4">
                  <p:embed/>
                </p:oleObj>
              </mc:Choice>
              <mc:Fallback>
                <p:oleObj name="Equation" r:id="rId4" imgW="2857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054100"/>
                        <a:ext cx="285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49320"/>
              </p:ext>
            </p:extLst>
          </p:nvPr>
        </p:nvGraphicFramePr>
        <p:xfrm>
          <a:off x="6934200" y="3657600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6" imgW="1460160" imgH="431640" progId="Equation.DSMT4">
                  <p:embed/>
                </p:oleObj>
              </mc:Choice>
              <mc:Fallback>
                <p:oleObj name="Equation" r:id="rId6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57600"/>
                        <a:ext cx="1460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98042"/>
              </p:ext>
            </p:extLst>
          </p:nvPr>
        </p:nvGraphicFramePr>
        <p:xfrm>
          <a:off x="685800" y="2971800"/>
          <a:ext cx="2933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8" imgW="2933640" imgH="1777680" progId="Equation.DSMT4">
                  <p:embed/>
                </p:oleObj>
              </mc:Choice>
              <mc:Fallback>
                <p:oleObj name="Equation" r:id="rId8" imgW="29336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2933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3949700" y="2921000"/>
            <a:ext cx="304800" cy="1752600"/>
          </a:xfrm>
          <a:prstGeom prst="righ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3576935"/>
            <a:ext cx="3200400" cy="5232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values </a:t>
            </a:r>
            <a:r>
              <a:rPr lang="en-US" sz="2800" dirty="0" smtClean="0">
                <a:sym typeface="Wingdings" pitchFamily="2" charset="2"/>
              </a:rPr>
              <a:t> find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029200"/>
            <a:ext cx="8534400" cy="95410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12 equations and 6 unknowns,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rotation part (r</a:t>
            </a:r>
            <a:r>
              <a:rPr lang="en-US" sz="2800" baseline="-25000" dirty="0" smtClean="0"/>
              <a:t>11</a:t>
            </a:r>
            <a:r>
              <a:rPr lang="en-US" sz="2800" dirty="0" smtClean="0"/>
              <a:t> … r</a:t>
            </a:r>
            <a:r>
              <a:rPr lang="en-US" sz="2800" baseline="-25000" dirty="0" smtClean="0"/>
              <a:t>33</a:t>
            </a:r>
            <a:r>
              <a:rPr lang="en-US" sz="2800" dirty="0" smtClean="0"/>
              <a:t>), only 3 independent</a:t>
            </a:r>
          </a:p>
        </p:txBody>
      </p:sp>
    </p:spTree>
    <p:extLst>
      <p:ext uri="{BB962C8B-B14F-4D97-AF65-F5344CB8AC3E}">
        <p14:creationId xmlns:p14="http://schemas.microsoft.com/office/powerpoint/2010/main" val="29935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3</a:t>
            </a:r>
            <a:r>
              <a:rPr lang="en-US" dirty="0" smtClean="0"/>
              <a:t> independent equations for the orientation and 3 	independent equations for the position 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Nonlinear equations that are difficult to solve.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Note that these were for simple links </a:t>
            </a:r>
            <a:r>
              <a:rPr lang="el-GR" dirty="0" smtClean="0"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 = 0, 90, -90, … and many (d &amp; a) = 0.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General case (</a:t>
            </a:r>
            <a:r>
              <a:rPr lang="el-GR" dirty="0" smtClean="0"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, d, </a:t>
            </a:r>
            <a:r>
              <a:rPr lang="en-US" dirty="0">
                <a:sym typeface="Wingdings" pitchFamily="2" charset="2"/>
              </a:rPr>
              <a:t>&amp; </a:t>
            </a:r>
            <a:r>
              <a:rPr lang="en-US" dirty="0" smtClean="0">
                <a:sym typeface="Wingdings" pitchFamily="2" charset="2"/>
              </a:rPr>
              <a:t>a) have other nonzero values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More complex case. 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We must concern on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Existence of solution?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Multiple solutions?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Method </a:t>
            </a:r>
            <a:r>
              <a:rPr lang="en-US" smtClean="0">
                <a:sym typeface="Wingdings" pitchFamily="2" charset="2"/>
              </a:rPr>
              <a:t>of solution?</a:t>
            </a:r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Solvability: (E</a:t>
            </a:r>
            <a:r>
              <a:rPr lang="en-US" dirty="0" smtClean="0">
                <a:sym typeface="Wingdings" pitchFamily="2" charset="2"/>
              </a:rPr>
              <a:t>xistence of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Existence of solution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Existence or nonexistence of a solution defines the workspace of the manipulator.</a:t>
            </a:r>
          </a:p>
          <a:p>
            <a:r>
              <a:rPr lang="en-US" dirty="0" smtClean="0">
                <a:sym typeface="Wingdings" pitchFamily="2" charset="2"/>
              </a:rPr>
              <a:t>Workspace (W.S.): (</a:t>
            </a:r>
            <a:r>
              <a:rPr lang="en-US" dirty="0" smtClean="0">
                <a:sym typeface="Wingdings" pitchFamily="2" charset="2"/>
                <a:hlinkClick r:id="rId3" action="ppaction://hlinksldjump"/>
              </a:rPr>
              <a:t>Figure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volume of the space that the E.E. of the robot can reach.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 solution to exist  the desired position &amp; orientation (goal) must lie in the W.S.</a:t>
            </a:r>
          </a:p>
          <a:p>
            <a:r>
              <a:rPr lang="en-US" dirty="0" smtClean="0">
                <a:sym typeface="Wingdings" pitchFamily="2" charset="2"/>
              </a:rPr>
              <a:t>Two types of workspaces: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Dextrous W.S.: volume of the W.S. in which the E.E. can reach with all the orientations.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Reachable W.S.: volume of the W.S. in which the E.E. can reach in at least one orientation. 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 Dextrous W.S. is a subset of the reachable W.S.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(E</a:t>
            </a:r>
            <a:r>
              <a:rPr lang="en-US" dirty="0">
                <a:sym typeface="Wingdings" pitchFamily="2" charset="2"/>
              </a:rPr>
              <a:t>xistence of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6019800"/>
          </a:xfrm>
        </p:spPr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http://www.mastercam.com/ENews/September2011/Work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6477000" cy="51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4267200"/>
            <a:ext cx="949875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hlinkClick r:id="rId4" action="ppaction://hlinksldjump"/>
              </a:rPr>
              <a:t>Return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(E</a:t>
            </a:r>
            <a:r>
              <a:rPr lang="en-US" dirty="0">
                <a:sym typeface="Wingdings" pitchFamily="2" charset="2"/>
              </a:rPr>
              <a:t>xistence of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Example: if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l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determine the dextrous and reachable W.S.</a:t>
            </a: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4671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Solvability: (E</a:t>
            </a:r>
            <a:r>
              <a:rPr lang="en-US" dirty="0">
                <a:sym typeface="Wingdings" pitchFamily="2" charset="2"/>
              </a:rPr>
              <a:t>xistence of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Example: </a:t>
            </a:r>
            <a:r>
              <a:rPr lang="en-US" dirty="0" smtClean="0">
                <a:latin typeface="+mj-lt"/>
                <a:sym typeface="Wingdings" pitchFamily="2" charset="2"/>
              </a:rPr>
              <a:t>if </a:t>
            </a:r>
          </a:p>
          <a:p>
            <a:pPr marL="0" indent="0">
              <a:buNone/>
            </a:pPr>
            <a:r>
              <a:rPr lang="en-US" i="1" dirty="0">
                <a:latin typeface="+mj-lt"/>
                <a:cs typeface="Arial" pitchFamily="34" charset="0"/>
                <a:sym typeface="Wingdings" pitchFamily="2" charset="2"/>
              </a:rPr>
              <a:t>	</a:t>
            </a:r>
            <a:r>
              <a:rPr lang="en-US" i="1" dirty="0" smtClean="0">
                <a:latin typeface="+mj-lt"/>
                <a:cs typeface="Arial" pitchFamily="34" charset="0"/>
                <a:sym typeface="Wingdings" pitchFamily="2" charset="2"/>
              </a:rPr>
              <a:t>l</a:t>
            </a:r>
            <a:r>
              <a:rPr lang="en-US" i="1" baseline="-25000" dirty="0" smtClean="0">
                <a:latin typeface="+mj-lt"/>
                <a:cs typeface="Arial" pitchFamily="34" charset="0"/>
                <a:sym typeface="Wingdings" pitchFamily="2" charset="2"/>
              </a:rPr>
              <a:t>1</a:t>
            </a:r>
            <a:r>
              <a:rPr lang="en-US" i="1" dirty="0" smtClean="0">
                <a:latin typeface="+mj-lt"/>
                <a:cs typeface="Arial" pitchFamily="34" charset="0"/>
                <a:sym typeface="Wingdings" pitchFamily="2" charset="2"/>
              </a:rPr>
              <a:t> = </a:t>
            </a:r>
            <a:r>
              <a:rPr lang="en-US" dirty="0" smtClean="0">
                <a:latin typeface="+mj-lt"/>
                <a:cs typeface="Arial" pitchFamily="34" charset="0"/>
                <a:sym typeface="Wingdings" pitchFamily="2" charset="2"/>
              </a:rPr>
              <a:t>(</a:t>
            </a:r>
            <a:r>
              <a:rPr lang="en-US" i="1" dirty="0" smtClean="0">
                <a:latin typeface="+mj-lt"/>
                <a:cs typeface="Arial" pitchFamily="34" charset="0"/>
                <a:sym typeface="Wingdings" pitchFamily="2" charset="2"/>
              </a:rPr>
              <a:t>l</a:t>
            </a:r>
            <a:r>
              <a:rPr lang="en-US" i="1" baseline="-25000" dirty="0" smtClean="0">
                <a:latin typeface="+mj-lt"/>
                <a:cs typeface="Arial" pitchFamily="34" charset="0"/>
                <a:sym typeface="Wingdings" pitchFamily="2" charset="2"/>
              </a:rPr>
              <a:t>2</a:t>
            </a:r>
            <a:r>
              <a:rPr lang="en-US" i="1" dirty="0" smtClean="0">
                <a:latin typeface="+mj-lt"/>
                <a:cs typeface="Arial" pitchFamily="34" charset="0"/>
                <a:sym typeface="Wingdings" pitchFamily="2" charset="2"/>
              </a:rPr>
              <a:t>/2</a:t>
            </a:r>
            <a:r>
              <a:rPr lang="en-US" dirty="0" smtClean="0">
                <a:latin typeface="+mj-lt"/>
                <a:cs typeface="Arial" pitchFamily="34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dirty="0">
              <a:latin typeface="+mj-lt"/>
              <a:cs typeface="Arial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Arial" pitchFamily="34" charset="0"/>
                <a:sym typeface="Wingdings" pitchFamily="2" charset="2"/>
              </a:rPr>
              <a:t> 	</a:t>
            </a:r>
            <a:r>
              <a:rPr lang="en-US" dirty="0" smtClean="0">
                <a:latin typeface="+mj-lt"/>
                <a:sym typeface="Wingdings" pitchFamily="2" charset="2"/>
              </a:rPr>
              <a:t>de</a:t>
            </a:r>
            <a:r>
              <a:rPr lang="en-US" dirty="0" smtClean="0">
                <a:sym typeface="Wingdings" pitchFamily="2" charset="2"/>
              </a:rPr>
              <a:t>termine the dextrous and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reachable W.S.</a:t>
            </a: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495550"/>
            <a:ext cx="34671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95874"/>
              </p:ext>
            </p:extLst>
          </p:nvPr>
        </p:nvGraphicFramePr>
        <p:xfrm>
          <a:off x="381000" y="2082800"/>
          <a:ext cx="198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1981080" imgH="965160" progId="Equation.DSMT4">
                  <p:embed/>
                </p:oleObj>
              </mc:Choice>
              <mc:Fallback>
                <p:oleObj name="Equation" r:id="rId5" imgW="198108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82800"/>
                        <a:ext cx="1981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2225">
          <a:noFill/>
        </a:ln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1228</Words>
  <Application>Microsoft Office PowerPoint</Application>
  <PresentationFormat>On-screen Show (4:3)</PresentationFormat>
  <Paragraphs>323</Paragraphs>
  <Slides>35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Wingdings</vt:lpstr>
      <vt:lpstr>Times New Roman</vt:lpstr>
      <vt:lpstr>Symbol</vt:lpstr>
      <vt:lpstr>Calibri</vt:lpstr>
      <vt:lpstr>Amienne</vt:lpstr>
      <vt:lpstr>Master1</vt:lpstr>
      <vt:lpstr>Equation</vt:lpstr>
      <vt:lpstr>MathType 6.0 Equation</vt:lpstr>
      <vt:lpstr>Outline:</vt:lpstr>
      <vt:lpstr>Introduction:</vt:lpstr>
      <vt:lpstr>Solvability:</vt:lpstr>
      <vt:lpstr>Solvability:</vt:lpstr>
      <vt:lpstr>Solvability:</vt:lpstr>
      <vt:lpstr>Solvability: (Existence of solution)</vt:lpstr>
      <vt:lpstr>Solvability: (Existence of solution)</vt:lpstr>
      <vt:lpstr>Solvability: (Existence of solution)</vt:lpstr>
      <vt:lpstr>Solvability: (Existence of solution)</vt:lpstr>
      <vt:lpstr>Solvability: (Existence of solution)</vt:lpstr>
      <vt:lpstr>Solvability: (Multiple Solutions)</vt:lpstr>
      <vt:lpstr>Solvability: (Multiple Solutions)</vt:lpstr>
      <vt:lpstr>Solvability: (Multiple Solutions)</vt:lpstr>
      <vt:lpstr>Solvability: (Multiple Solutions)</vt:lpstr>
      <vt:lpstr>Solvability: (Method of Solution)</vt:lpstr>
      <vt:lpstr>Solvability: (Method of Solution)</vt:lpstr>
      <vt:lpstr>Solvability: (Method of Solution)</vt:lpstr>
      <vt:lpstr>Solvability: (Method of Solution)</vt:lpstr>
      <vt:lpstr>Solvability: (Method of Solution)</vt:lpstr>
      <vt:lpstr>Solvability: (Method of Solution)</vt:lpstr>
      <vt:lpstr>The notion of a manipulator subspace (n&lt;6)</vt:lpstr>
      <vt:lpstr>The notion of a manipulator subspace (n&lt;6)</vt:lpstr>
      <vt:lpstr>The notion of a manipulator subspace (n&lt;6)</vt:lpstr>
      <vt:lpstr>The notion of a manipulator subspace (n&lt;6)</vt:lpstr>
      <vt:lpstr>The notion of a manipulator subspace (n&lt;6)</vt:lpstr>
      <vt:lpstr>The notion of a manipulator subspace (n&lt;6)</vt:lpstr>
      <vt:lpstr>The notion of a manipulator subspace (n&lt;6)</vt:lpstr>
      <vt:lpstr>The notion of a manipulator subspace (n&lt;6)</vt:lpstr>
      <vt:lpstr>The notion of a manipulator subspace (n&lt;6)</vt:lpstr>
      <vt:lpstr>Algebraic VS. Geometric Solutions</vt:lpstr>
      <vt:lpstr>Algebraic VS. Geometric Solutions</vt:lpstr>
      <vt:lpstr>Algebraic VS. Geometric Solutions </vt:lpstr>
      <vt:lpstr>Algebraic VS. Geometric Solutions (Algebraic) </vt:lpstr>
      <vt:lpstr>Algebraic VS. Geometric Solutions (Algebraic) </vt:lpstr>
      <vt:lpstr>Algebraic VS. Geometric Solutions (Geometric)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Nidal</dc:creator>
  <cp:lastModifiedBy>Nidal</cp:lastModifiedBy>
  <cp:revision>259</cp:revision>
  <dcterms:created xsi:type="dcterms:W3CDTF">2012-09-01T14:22:39Z</dcterms:created>
  <dcterms:modified xsi:type="dcterms:W3CDTF">2012-11-10T19:52:10Z</dcterms:modified>
</cp:coreProperties>
</file>